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9"/>
  </p:notesMasterIdLst>
  <p:sldIdLst>
    <p:sldId id="295" r:id="rId5"/>
    <p:sldId id="262" r:id="rId6"/>
    <p:sldId id="275" r:id="rId7"/>
    <p:sldId id="300" r:id="rId8"/>
    <p:sldId id="297" r:id="rId9"/>
    <p:sldId id="261" r:id="rId10"/>
    <p:sldId id="301" r:id="rId11"/>
    <p:sldId id="302" r:id="rId12"/>
    <p:sldId id="338" r:id="rId13"/>
    <p:sldId id="348" r:id="rId14"/>
    <p:sldId id="350" r:id="rId15"/>
    <p:sldId id="355" r:id="rId16"/>
    <p:sldId id="356" r:id="rId17"/>
    <p:sldId id="307" r:id="rId18"/>
    <p:sldId id="318" r:id="rId19"/>
    <p:sldId id="320" r:id="rId20"/>
    <p:sldId id="321" r:id="rId21"/>
    <p:sldId id="322" r:id="rId22"/>
    <p:sldId id="323" r:id="rId23"/>
    <p:sldId id="324" r:id="rId24"/>
    <p:sldId id="325" r:id="rId25"/>
    <p:sldId id="333" r:id="rId26"/>
    <p:sldId id="304" r:id="rId27"/>
    <p:sldId id="347" r:id="rId28"/>
    <p:sldId id="316" r:id="rId29"/>
    <p:sldId id="317" r:id="rId30"/>
    <p:sldId id="305" r:id="rId31"/>
    <p:sldId id="315" r:id="rId32"/>
    <p:sldId id="349" r:id="rId33"/>
    <p:sldId id="306" r:id="rId34"/>
    <p:sldId id="303" r:id="rId35"/>
    <p:sldId id="314" r:id="rId36"/>
    <p:sldId id="335" r:id="rId37"/>
    <p:sldId id="337" r:id="rId38"/>
    <p:sldId id="360" r:id="rId39"/>
    <p:sldId id="330" r:id="rId40"/>
    <p:sldId id="331" r:id="rId41"/>
    <p:sldId id="336" r:id="rId42"/>
    <p:sldId id="332" r:id="rId43"/>
    <p:sldId id="334" r:id="rId44"/>
    <p:sldId id="351" r:id="rId45"/>
    <p:sldId id="352" r:id="rId46"/>
    <p:sldId id="353" r:id="rId47"/>
    <p:sldId id="308" r:id="rId48"/>
    <p:sldId id="361" r:id="rId49"/>
    <p:sldId id="354" r:id="rId50"/>
    <p:sldId id="310" r:id="rId51"/>
    <p:sldId id="359" r:id="rId52"/>
    <p:sldId id="269" r:id="rId53"/>
    <p:sldId id="268" r:id="rId54"/>
    <p:sldId id="364" r:id="rId55"/>
    <p:sldId id="362" r:id="rId56"/>
    <p:sldId id="363" r:id="rId57"/>
    <p:sldId id="365" r:id="rId58"/>
    <p:sldId id="369" r:id="rId59"/>
    <p:sldId id="370" r:id="rId60"/>
    <p:sldId id="366" r:id="rId61"/>
    <p:sldId id="371" r:id="rId62"/>
    <p:sldId id="367" r:id="rId63"/>
    <p:sldId id="372" r:id="rId64"/>
    <p:sldId id="368" r:id="rId65"/>
    <p:sldId id="329" r:id="rId66"/>
    <p:sldId id="313" r:id="rId67"/>
    <p:sldId id="358" r:id="rId68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ACB6"/>
    <a:srgbClr val="FFFF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2BDC30-1008-44AF-9DF4-E7249407D4CD}" v="17" vWet="19" dt="2023-12-08T17:50:13.362"/>
    <p1510:client id="{112480CE-A9B5-4E3E-8AC8-A545DD61A7A0}" v="1225" vWet="1227" dt="2023-12-08T00:54:07.282"/>
    <p1510:client id="{199EE502-64FE-FB4C-8ACF-8E5E44411401}" v="2567" dt="2023-12-09T02:30:54.617"/>
    <p1510:client id="{2804229F-4139-2240-EA3C-AF4E13CB61E4}" v="3" dt="2023-12-08T00:25:43.546"/>
    <p1510:client id="{2B53A869-39F3-451C-8B17-D1DF981FD34B}" v="170" dt="2023-12-08T00:56:50.903"/>
    <p1510:client id="{4179B2DC-001A-4019-938F-657F3CA13488}" v="90" dt="2023-12-08T02:51:05.490"/>
    <p1510:client id="{47891746-9667-463A-A94D-CC89EB490FC4}" v="422" dt="2023-12-08T05:11:41.917"/>
    <p1510:client id="{4A544912-E94B-4277-B49A-6151C0117F4B}" v="390" vWet="392" dt="2023-12-08T05:11:41.470"/>
    <p1510:client id="{5DC2AF18-9187-3741-5A57-1BA44466B516}" v="21" dt="2023-12-08T03:42:13.511"/>
    <p1510:client id="{99E79688-94E8-421A-A665-2DBB8F7AD286}" v="313" vWet="315" dt="2023-12-08T19:22:15.428"/>
    <p1510:client id="{B97AA355-FBCF-B531-9639-9473823AD4E7}" v="9" dt="2023-12-08T00:02:42.067"/>
    <p1510:client id="{BC12BD98-3F0D-4BAC-887F-3888BEEFFACF}" v="168" dt="2023-12-08T19:34:17.768"/>
    <p1510:client id="{D80B9AB6-17DC-48B1-986D-03CC5C90D975}" v="107" dt="2023-12-07T23:30:00.9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3"/>
    <p:restoredTop sz="94668"/>
  </p:normalViewPr>
  <p:slideViewPr>
    <p:cSldViewPr snapToGrid="0">
      <p:cViewPr varScale="1">
        <p:scale>
          <a:sx n="73" d="100"/>
          <a:sy n="73" d="100"/>
        </p:scale>
        <p:origin x="208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myerauedu.sharepoint.com/sites/AtlasProject/Shared%20Documents/Cost%20Breakdow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myerauedu.sharepoint.com/sites/AtlasProject/Shared%20Documents/Cost%20Breakdow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/>
              <a:t>Number of Cases</a:t>
            </a:r>
            <a:r>
              <a:rPr lang="en-US" sz="1800" baseline="0"/>
              <a:t> of Nonfatal Work Injuries Involving Days Away from Work  </a:t>
            </a:r>
            <a:endParaRPr lang="en-US" sz="18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# of cases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5">
                  <a:lumMod val="5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glow rad="139700">
                  <a:schemeClr val="accent4">
                    <a:lumMod val="75000"/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0-7690-4556-93B9-8D8EBEF75391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5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9.3952148197044227E-2"/>
                      <c:h val="7.1052631578947367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7690-4556-93B9-8D8EBEF7539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Sheet1!$A$2:$A$22</c:f>
              <c:strCache>
                <c:ptCount val="21"/>
                <c:pt idx="0">
                  <c:v>Transportation and material moving</c:v>
                </c:pt>
                <c:pt idx="1">
                  <c:v>Production</c:v>
                </c:pt>
                <c:pt idx="2">
                  <c:v>Installation, maintenance, and repair</c:v>
                </c:pt>
                <c:pt idx="3">
                  <c:v>Construction and extraction</c:v>
                </c:pt>
                <c:pt idx="4">
                  <c:v>Food preparation and serving related</c:v>
                </c:pt>
                <c:pt idx="5">
                  <c:v>Office and administrative support</c:v>
                </c:pt>
                <c:pt idx="6">
                  <c:v>Sales and related</c:v>
                </c:pt>
                <c:pt idx="7">
                  <c:v>Building and grounds cleaning and maintenance</c:v>
                </c:pt>
                <c:pt idx="8">
                  <c:v>Healthcare practitioners and technical</c:v>
                </c:pt>
                <c:pt idx="9">
                  <c:v>Healthcare support</c:v>
                </c:pt>
                <c:pt idx="10">
                  <c:v>Personal care and service</c:v>
                </c:pt>
                <c:pt idx="11">
                  <c:v>Management</c:v>
                </c:pt>
                <c:pt idx="12">
                  <c:v>Farming, fishing, and forestry</c:v>
                </c:pt>
                <c:pt idx="13">
                  <c:v>Education, training, and library</c:v>
                </c:pt>
                <c:pt idx="14">
                  <c:v>Protective service</c:v>
                </c:pt>
                <c:pt idx="15">
                  <c:v>Community and social service</c:v>
                </c:pt>
                <c:pt idx="16">
                  <c:v>Business and financial operations</c:v>
                </c:pt>
                <c:pt idx="17">
                  <c:v>Arts, design, entertainment, sports, and media</c:v>
                </c:pt>
                <c:pt idx="18">
                  <c:v>Architecture and engineering</c:v>
                </c:pt>
                <c:pt idx="19">
                  <c:v>Computer and mathematical</c:v>
                </c:pt>
                <c:pt idx="20">
                  <c:v>Life, physical, and social science</c:v>
                </c:pt>
              </c:strCache>
              <c:extLst/>
            </c:strRef>
          </c:cat>
          <c:val>
            <c:numRef>
              <c:f>Sheet1!$B$2:$B$22</c:f>
              <c:numCache>
                <c:formatCode>General</c:formatCode>
                <c:ptCount val="21"/>
                <c:pt idx="0">
                  <c:v>184470</c:v>
                </c:pt>
                <c:pt idx="1">
                  <c:v>98140</c:v>
                </c:pt>
                <c:pt idx="2">
                  <c:v>79380</c:v>
                </c:pt>
                <c:pt idx="3">
                  <c:v>73630</c:v>
                </c:pt>
                <c:pt idx="4">
                  <c:v>73410</c:v>
                </c:pt>
                <c:pt idx="5">
                  <c:v>64800</c:v>
                </c:pt>
                <c:pt idx="6">
                  <c:v>59610</c:v>
                </c:pt>
                <c:pt idx="7">
                  <c:v>54400</c:v>
                </c:pt>
                <c:pt idx="8">
                  <c:v>50810</c:v>
                </c:pt>
                <c:pt idx="9">
                  <c:v>47960</c:v>
                </c:pt>
                <c:pt idx="10">
                  <c:v>27670</c:v>
                </c:pt>
                <c:pt idx="11">
                  <c:v>23270</c:v>
                </c:pt>
                <c:pt idx="12">
                  <c:v>15390</c:v>
                </c:pt>
                <c:pt idx="13">
                  <c:v>11370</c:v>
                </c:pt>
                <c:pt idx="14">
                  <c:v>10000</c:v>
                </c:pt>
                <c:pt idx="15">
                  <c:v>7380</c:v>
                </c:pt>
                <c:pt idx="16">
                  <c:v>5730</c:v>
                </c:pt>
                <c:pt idx="17">
                  <c:v>5660</c:v>
                </c:pt>
                <c:pt idx="18">
                  <c:v>2930</c:v>
                </c:pt>
                <c:pt idx="19">
                  <c:v>1550</c:v>
                </c:pt>
                <c:pt idx="20">
                  <c:v>1370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7690-4556-93B9-8D8EBEF7539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198306688"/>
        <c:axId val="1199529280"/>
      </c:barChart>
      <c:catAx>
        <c:axId val="119830668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Occupation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9529280"/>
        <c:crosses val="autoZero"/>
        <c:auto val="1"/>
        <c:lblAlgn val="ctr"/>
        <c:lblOffset val="100"/>
        <c:noMultiLvlLbl val="0"/>
      </c:catAx>
      <c:valAx>
        <c:axId val="11995292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Number</a:t>
                </a:r>
                <a:r>
                  <a:rPr lang="en-US" sz="1400" baseline="0"/>
                  <a:t> of Cases in Thousands</a:t>
                </a:r>
                <a:endParaRPr lang="en-US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8306688"/>
        <c:crosses val="autoZero"/>
        <c:crossBetween val="between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Total Expenditures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explosion val="1"/>
          <c:dPt>
            <c:idx val="0"/>
            <c:bubble3D val="0"/>
            <c:spPr>
              <a:gradFill rotWithShape="1">
                <a:gsLst>
                  <a:gs pos="0">
                    <a:schemeClr val="accent5">
                      <a:shade val="76000"/>
                      <a:shade val="85000"/>
                      <a:satMod val="130000"/>
                    </a:schemeClr>
                  </a:gs>
                  <a:gs pos="34000">
                    <a:schemeClr val="accent5">
                      <a:shade val="76000"/>
                      <a:shade val="87000"/>
                      <a:satMod val="125000"/>
                    </a:schemeClr>
                  </a:gs>
                  <a:gs pos="70000">
                    <a:schemeClr val="accent5">
                      <a:shade val="76000"/>
                      <a:tint val="100000"/>
                      <a:shade val="90000"/>
                      <a:satMod val="130000"/>
                    </a:schemeClr>
                  </a:gs>
                  <a:gs pos="100000">
                    <a:schemeClr val="accent5">
                      <a:shade val="76000"/>
                      <a:tint val="100000"/>
                      <a:shade val="100000"/>
                      <a:satMod val="11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>
                <a:noFill/>
              </a:ln>
              <a:effectLst>
                <a:outerShdw blurRad="44450" dist="25400" dir="2700000" algn="b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01-2625-4118-A02D-EA6DEC0BBF22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5">
                      <a:tint val="77000"/>
                      <a:shade val="85000"/>
                      <a:satMod val="130000"/>
                    </a:schemeClr>
                  </a:gs>
                  <a:gs pos="34000">
                    <a:schemeClr val="accent5">
                      <a:tint val="77000"/>
                      <a:shade val="87000"/>
                      <a:satMod val="125000"/>
                    </a:schemeClr>
                  </a:gs>
                  <a:gs pos="70000">
                    <a:schemeClr val="accent5">
                      <a:tint val="77000"/>
                      <a:tint val="100000"/>
                      <a:shade val="90000"/>
                      <a:satMod val="130000"/>
                    </a:schemeClr>
                  </a:gs>
                  <a:gs pos="100000">
                    <a:schemeClr val="accent5">
                      <a:tint val="77000"/>
                      <a:tint val="100000"/>
                      <a:shade val="100000"/>
                      <a:satMod val="11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>
                <a:noFill/>
              </a:ln>
              <a:effectLst>
                <a:outerShdw blurRad="44450" dist="25400" dir="2700000" algn="b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03-2625-4118-A02D-EA6DEC0BBF22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0C4AF8EE-6453-497B-A873-3203081AD015}" type="VALUE">
                      <a:rPr lang="en-US" sz="1600"/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2625-4118-A02D-EA6DEC0BBF2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D27FD0A7-D9B0-4B27-9151-B484EB4872AD}" type="VALUE">
                      <a:rPr lang="en-US" sz="1600"/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2625-4118-A02D-EA6DEC0BBF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'[Cost Breakdown.xlsx]Sheet1'!$A$55:$A$56</c:f>
              <c:strCache>
                <c:ptCount val="2"/>
                <c:pt idx="0">
                  <c:v>Allocated Budget</c:v>
                </c:pt>
                <c:pt idx="1">
                  <c:v>Discretionary Funds</c:v>
                </c:pt>
              </c:strCache>
            </c:strRef>
          </c:cat>
          <c:val>
            <c:numRef>
              <c:f>'[Cost Breakdown.xlsx]Sheet1'!$B$55:$B$56</c:f>
              <c:numCache>
                <c:formatCode>"$"#,##0</c:formatCode>
                <c:ptCount val="2"/>
                <c:pt idx="0">
                  <c:v>627.73</c:v>
                </c:pt>
                <c:pt idx="1">
                  <c:v>422.27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625-4118-A02D-EA6DEC0BBF2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v>Allocated Budget</c:v>
          </c:tx>
          <c:dPt>
            <c:idx val="0"/>
            <c:bubble3D val="0"/>
            <c:explosion val="1"/>
            <c:spPr>
              <a:gradFill rotWithShape="1">
                <a:gsLst>
                  <a:gs pos="0">
                    <a:schemeClr val="accent6">
                      <a:shade val="85000"/>
                      <a:satMod val="130000"/>
                    </a:schemeClr>
                  </a:gs>
                  <a:gs pos="34000">
                    <a:schemeClr val="accent6">
                      <a:shade val="87000"/>
                      <a:satMod val="125000"/>
                    </a:schemeClr>
                  </a:gs>
                  <a:gs pos="70000">
                    <a:schemeClr val="accent6">
                      <a:tint val="100000"/>
                      <a:shade val="90000"/>
                      <a:satMod val="130000"/>
                    </a:schemeClr>
                  </a:gs>
                  <a:gs pos="100000">
                    <a:schemeClr val="accent6">
                      <a:tint val="100000"/>
                      <a:shade val="100000"/>
                      <a:satMod val="11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>
                <a:noFill/>
              </a:ln>
              <a:effectLst>
                <a:outerShdw blurRad="44450" dist="25400" dir="2700000" algn="b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01-AF55-4837-A25C-B5F2B083EC7F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5">
                      <a:shade val="85000"/>
                      <a:satMod val="130000"/>
                    </a:schemeClr>
                  </a:gs>
                  <a:gs pos="34000">
                    <a:schemeClr val="accent5">
                      <a:shade val="87000"/>
                      <a:satMod val="125000"/>
                    </a:schemeClr>
                  </a:gs>
                  <a:gs pos="70000">
                    <a:schemeClr val="accent5">
                      <a:tint val="100000"/>
                      <a:shade val="90000"/>
                      <a:satMod val="130000"/>
                    </a:schemeClr>
                  </a:gs>
                  <a:gs pos="100000">
                    <a:schemeClr val="accent5">
                      <a:tint val="100000"/>
                      <a:shade val="100000"/>
                      <a:satMod val="11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>
                <a:noFill/>
              </a:ln>
              <a:effectLst>
                <a:outerShdw blurRad="44450" dist="25400" dir="2700000" algn="b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03-AF55-4837-A25C-B5F2B083EC7F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4">
                      <a:shade val="85000"/>
                      <a:satMod val="130000"/>
                    </a:schemeClr>
                  </a:gs>
                  <a:gs pos="34000">
                    <a:schemeClr val="accent4">
                      <a:shade val="87000"/>
                      <a:satMod val="125000"/>
                    </a:schemeClr>
                  </a:gs>
                  <a:gs pos="70000">
                    <a:schemeClr val="accent4">
                      <a:tint val="100000"/>
                      <a:shade val="90000"/>
                      <a:satMod val="130000"/>
                    </a:schemeClr>
                  </a:gs>
                  <a:gs pos="100000">
                    <a:schemeClr val="accent4">
                      <a:tint val="100000"/>
                      <a:shade val="100000"/>
                      <a:satMod val="11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>
                <a:noFill/>
              </a:ln>
              <a:effectLst>
                <a:outerShdw blurRad="44450" dist="25400" dir="2700000" algn="b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05-AF55-4837-A25C-B5F2B083EC7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'[Cost Breakdown.xlsx]Sheet1'!$A$51:$A$53</c:f>
              <c:strCache>
                <c:ptCount val="3"/>
                <c:pt idx="0">
                  <c:v>Electrical </c:v>
                </c:pt>
                <c:pt idx="1">
                  <c:v>Structural </c:v>
                </c:pt>
                <c:pt idx="2">
                  <c:v>Shafts and Bearings</c:v>
                </c:pt>
              </c:strCache>
            </c:strRef>
          </c:cat>
          <c:val>
            <c:numRef>
              <c:f>'[Cost Breakdown.xlsx]Sheet1'!$B$51:$B$53</c:f>
              <c:numCache>
                <c:formatCode>"$"#,##0</c:formatCode>
                <c:ptCount val="3"/>
                <c:pt idx="0">
                  <c:v>340.63</c:v>
                </c:pt>
                <c:pt idx="1">
                  <c:v>145.39000000000001</c:v>
                </c:pt>
                <c:pt idx="2">
                  <c:v>141.71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F55-4837-A25C-B5F2B083EC7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0C23CC-57FC-4140-82EA-44E413E6C242}" type="doc">
      <dgm:prSet loTypeId="urn:microsoft.com/office/officeart/2005/8/layout/hList1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681CEEE-FF8C-47E9-8B8E-FBA4FCC4EB82}">
      <dgm:prSet phldrT="[Text]"/>
      <dgm:spPr/>
      <dgm:t>
        <a:bodyPr/>
        <a:lstStyle/>
        <a:p>
          <a:r>
            <a:rPr lang="en-US"/>
            <a:t>Electrical Components</a:t>
          </a:r>
        </a:p>
      </dgm:t>
    </dgm:pt>
    <dgm:pt modelId="{4BA9C81D-1E45-400B-A0F5-1FD8EDBA2295}" type="parTrans" cxnId="{5EAE8727-AC3B-4A14-9E64-B5B90E560B4F}">
      <dgm:prSet/>
      <dgm:spPr/>
      <dgm:t>
        <a:bodyPr/>
        <a:lstStyle/>
        <a:p>
          <a:endParaRPr lang="en-US"/>
        </a:p>
      </dgm:t>
    </dgm:pt>
    <dgm:pt modelId="{89BD3503-B9CA-4549-ACC0-9E7CD7D6FEEC}" type="sibTrans" cxnId="{5EAE8727-AC3B-4A14-9E64-B5B90E560B4F}">
      <dgm:prSet/>
      <dgm:spPr/>
      <dgm:t>
        <a:bodyPr/>
        <a:lstStyle/>
        <a:p>
          <a:endParaRPr lang="en-US"/>
        </a:p>
      </dgm:t>
    </dgm:pt>
    <dgm:pt modelId="{621A7D86-73A2-4A1E-80C8-7DE7C4405DE2}">
      <dgm:prSet phldrT="[Text]"/>
      <dgm:spPr/>
      <dgm:t>
        <a:bodyPr/>
        <a:lstStyle/>
        <a:p>
          <a:r>
            <a:rPr lang="en-US"/>
            <a:t>11.1V 5200mAH LiPo Battery</a:t>
          </a:r>
        </a:p>
      </dgm:t>
    </dgm:pt>
    <dgm:pt modelId="{AA4DFEFA-2F67-49C3-8AE5-C69290112000}" type="parTrans" cxnId="{654D33B1-196B-476E-A716-F137F73DDC26}">
      <dgm:prSet/>
      <dgm:spPr/>
      <dgm:t>
        <a:bodyPr/>
        <a:lstStyle/>
        <a:p>
          <a:endParaRPr lang="en-US"/>
        </a:p>
      </dgm:t>
    </dgm:pt>
    <dgm:pt modelId="{61874FC8-D0D4-408B-9FD7-6ADEEEED5E09}" type="sibTrans" cxnId="{654D33B1-196B-476E-A716-F137F73DDC26}">
      <dgm:prSet/>
      <dgm:spPr/>
      <dgm:t>
        <a:bodyPr/>
        <a:lstStyle/>
        <a:p>
          <a:endParaRPr lang="en-US"/>
        </a:p>
      </dgm:t>
    </dgm:pt>
    <dgm:pt modelId="{D1E25049-B1C5-4687-918F-332C66F4C88A}">
      <dgm:prSet phldrT="[Text]"/>
      <dgm:spPr/>
      <dgm:t>
        <a:bodyPr/>
        <a:lstStyle/>
        <a:p>
          <a:r>
            <a:rPr lang="en-US"/>
            <a:t>Structural Components</a:t>
          </a:r>
        </a:p>
      </dgm:t>
    </dgm:pt>
    <dgm:pt modelId="{6BC4CD99-6AB2-429D-A78E-EE489688A1A5}" type="parTrans" cxnId="{B6C06B45-2718-424E-9BDE-D28719F79089}">
      <dgm:prSet/>
      <dgm:spPr/>
      <dgm:t>
        <a:bodyPr/>
        <a:lstStyle/>
        <a:p>
          <a:endParaRPr lang="en-US"/>
        </a:p>
      </dgm:t>
    </dgm:pt>
    <dgm:pt modelId="{25ED0F29-F087-4C02-95D2-30B1CD473454}" type="sibTrans" cxnId="{B6C06B45-2718-424E-9BDE-D28719F79089}">
      <dgm:prSet/>
      <dgm:spPr/>
      <dgm:t>
        <a:bodyPr/>
        <a:lstStyle/>
        <a:p>
          <a:endParaRPr lang="en-US"/>
        </a:p>
      </dgm:t>
    </dgm:pt>
    <dgm:pt modelId="{3023A08D-7FAC-4389-AA3A-FA39194DAD8D}">
      <dgm:prSet phldrT="[Text]"/>
      <dgm:spPr/>
      <dgm:t>
        <a:bodyPr/>
        <a:lstStyle/>
        <a:p>
          <a:r>
            <a:rPr lang="en-US"/>
            <a:t>T-slotted Framing</a:t>
          </a:r>
        </a:p>
      </dgm:t>
    </dgm:pt>
    <dgm:pt modelId="{3B6332F9-4199-4013-8A03-65216DB9E137}" type="parTrans" cxnId="{23EF0F86-2C68-4914-85E3-8D595C33D75D}">
      <dgm:prSet/>
      <dgm:spPr/>
      <dgm:t>
        <a:bodyPr/>
        <a:lstStyle/>
        <a:p>
          <a:endParaRPr lang="en-US"/>
        </a:p>
      </dgm:t>
    </dgm:pt>
    <dgm:pt modelId="{DAC89A34-D520-40CB-813A-DC4BA6440569}" type="sibTrans" cxnId="{23EF0F86-2C68-4914-85E3-8D595C33D75D}">
      <dgm:prSet/>
      <dgm:spPr/>
      <dgm:t>
        <a:bodyPr/>
        <a:lstStyle/>
        <a:p>
          <a:endParaRPr lang="en-US"/>
        </a:p>
      </dgm:t>
    </dgm:pt>
    <dgm:pt modelId="{23283C61-7E8A-4287-B114-A61C7F25209F}">
      <dgm:prSet phldrT="[Text]"/>
      <dgm:spPr/>
      <dgm:t>
        <a:bodyPr/>
        <a:lstStyle/>
        <a:p>
          <a:r>
            <a:rPr lang="en-US"/>
            <a:t>Shafts and Bearings</a:t>
          </a:r>
        </a:p>
      </dgm:t>
    </dgm:pt>
    <dgm:pt modelId="{012C4BD8-15DA-410E-A4EE-E6D3450BF82C}" type="parTrans" cxnId="{0C867DF2-280C-4653-AC26-1B1175D4E6CC}">
      <dgm:prSet/>
      <dgm:spPr/>
      <dgm:t>
        <a:bodyPr/>
        <a:lstStyle/>
        <a:p>
          <a:endParaRPr lang="en-US"/>
        </a:p>
      </dgm:t>
    </dgm:pt>
    <dgm:pt modelId="{F36B7EF4-CB83-411B-BF0A-36EA5B4A4F0D}" type="sibTrans" cxnId="{0C867DF2-280C-4653-AC26-1B1175D4E6CC}">
      <dgm:prSet/>
      <dgm:spPr/>
      <dgm:t>
        <a:bodyPr/>
        <a:lstStyle/>
        <a:p>
          <a:endParaRPr lang="en-US"/>
        </a:p>
      </dgm:t>
    </dgm:pt>
    <dgm:pt modelId="{77ECD7E5-41C8-41A7-A70C-134FC357AF6E}">
      <dgm:prSet phldrT="[Text]"/>
      <dgm:spPr/>
      <dgm:t>
        <a:bodyPr/>
        <a:lstStyle/>
        <a:p>
          <a:r>
            <a:rPr lang="en-US"/>
            <a:t>Lead Screws</a:t>
          </a:r>
        </a:p>
      </dgm:t>
    </dgm:pt>
    <dgm:pt modelId="{E7D9B898-BF9B-4071-B7D6-4C1F04F233D8}" type="parTrans" cxnId="{380F50EF-F2C8-42F5-B0E9-07D6BE41EBAD}">
      <dgm:prSet/>
      <dgm:spPr/>
      <dgm:t>
        <a:bodyPr/>
        <a:lstStyle/>
        <a:p>
          <a:endParaRPr lang="en-US"/>
        </a:p>
      </dgm:t>
    </dgm:pt>
    <dgm:pt modelId="{779EEFBE-5717-418F-88FF-57A8DF363B3D}" type="sibTrans" cxnId="{380F50EF-F2C8-42F5-B0E9-07D6BE41EBAD}">
      <dgm:prSet/>
      <dgm:spPr/>
      <dgm:t>
        <a:bodyPr/>
        <a:lstStyle/>
        <a:p>
          <a:endParaRPr lang="en-US"/>
        </a:p>
      </dgm:t>
    </dgm:pt>
    <dgm:pt modelId="{2D7FDD33-2440-4AA2-8FAD-2B830B1D9841}">
      <dgm:prSet/>
      <dgm:spPr/>
      <dgm:t>
        <a:bodyPr/>
        <a:lstStyle/>
        <a:p>
          <a:r>
            <a:rPr lang="en-US"/>
            <a:t>Arduino Due</a:t>
          </a:r>
        </a:p>
      </dgm:t>
    </dgm:pt>
    <dgm:pt modelId="{C935270B-6508-4C03-B05A-D97935467231}" type="parTrans" cxnId="{8FBB0A3E-2EA6-44FD-9F8A-175AC8F9A55D}">
      <dgm:prSet/>
      <dgm:spPr/>
      <dgm:t>
        <a:bodyPr/>
        <a:lstStyle/>
        <a:p>
          <a:endParaRPr lang="en-US"/>
        </a:p>
      </dgm:t>
    </dgm:pt>
    <dgm:pt modelId="{B12BEA6F-62B3-41F2-A3A5-49039DC58BA1}" type="sibTrans" cxnId="{8FBB0A3E-2EA6-44FD-9F8A-175AC8F9A55D}">
      <dgm:prSet/>
      <dgm:spPr/>
      <dgm:t>
        <a:bodyPr/>
        <a:lstStyle/>
        <a:p>
          <a:endParaRPr lang="en-US"/>
        </a:p>
      </dgm:t>
    </dgm:pt>
    <dgm:pt modelId="{F0A7EE9D-102A-4892-BF9D-501E9BBE380B}">
      <dgm:prSet/>
      <dgm:spPr/>
      <dgm:t>
        <a:bodyPr/>
        <a:lstStyle/>
        <a:p>
          <a:r>
            <a:rPr lang="en-US"/>
            <a:t>LS7866 Quadrature Counter</a:t>
          </a:r>
        </a:p>
      </dgm:t>
    </dgm:pt>
    <dgm:pt modelId="{782D6B96-DE5C-4049-A0C4-53BD0EC0B5F2}" type="parTrans" cxnId="{BACC18D1-6702-4D89-8BD0-C00265D3CE01}">
      <dgm:prSet/>
      <dgm:spPr/>
      <dgm:t>
        <a:bodyPr/>
        <a:lstStyle/>
        <a:p>
          <a:endParaRPr lang="en-US"/>
        </a:p>
      </dgm:t>
    </dgm:pt>
    <dgm:pt modelId="{4FBE9483-9036-4811-8F1A-89BD356A2128}" type="sibTrans" cxnId="{BACC18D1-6702-4D89-8BD0-C00265D3CE01}">
      <dgm:prSet/>
      <dgm:spPr/>
      <dgm:t>
        <a:bodyPr/>
        <a:lstStyle/>
        <a:p>
          <a:endParaRPr lang="en-US"/>
        </a:p>
      </dgm:t>
    </dgm:pt>
    <dgm:pt modelId="{68E7A077-4D88-4121-A1F7-A894554C6C69}">
      <dgm:prSet/>
      <dgm:spPr/>
      <dgm:t>
        <a:bodyPr/>
        <a:lstStyle/>
        <a:p>
          <a:r>
            <a:rPr lang="en-US"/>
            <a:t>TB67H420FTG Motor Driver</a:t>
          </a:r>
        </a:p>
      </dgm:t>
    </dgm:pt>
    <dgm:pt modelId="{2AE86D23-E2D1-4FCB-B411-C6A0869BA50A}" type="parTrans" cxnId="{65D236E5-8F30-4D55-BF76-09FC81F37F54}">
      <dgm:prSet/>
      <dgm:spPr/>
      <dgm:t>
        <a:bodyPr/>
        <a:lstStyle/>
        <a:p>
          <a:endParaRPr lang="en-US"/>
        </a:p>
      </dgm:t>
    </dgm:pt>
    <dgm:pt modelId="{A13C0C7B-A039-4A5A-A5A1-86E61808D64D}" type="sibTrans" cxnId="{65D236E5-8F30-4D55-BF76-09FC81F37F54}">
      <dgm:prSet/>
      <dgm:spPr/>
      <dgm:t>
        <a:bodyPr/>
        <a:lstStyle/>
        <a:p>
          <a:endParaRPr lang="en-US"/>
        </a:p>
      </dgm:t>
    </dgm:pt>
    <dgm:pt modelId="{C4B1F85A-B1A2-440F-A3AE-6411A7F20129}">
      <dgm:prSet/>
      <dgm:spPr/>
      <dgm:t>
        <a:bodyPr/>
        <a:lstStyle/>
        <a:p>
          <a:r>
            <a:rPr lang="en-US"/>
            <a:t>PCB</a:t>
          </a:r>
        </a:p>
      </dgm:t>
    </dgm:pt>
    <dgm:pt modelId="{A4BD51F1-8988-40C3-B290-C2C0D4D6A034}" type="parTrans" cxnId="{126333E8-A71A-46BA-B9FA-D38CAC35812A}">
      <dgm:prSet/>
      <dgm:spPr/>
      <dgm:t>
        <a:bodyPr/>
        <a:lstStyle/>
        <a:p>
          <a:endParaRPr lang="en-US"/>
        </a:p>
      </dgm:t>
    </dgm:pt>
    <dgm:pt modelId="{59D47D89-F895-4297-B742-EDD1E52355AD}" type="sibTrans" cxnId="{126333E8-A71A-46BA-B9FA-D38CAC35812A}">
      <dgm:prSet/>
      <dgm:spPr/>
      <dgm:t>
        <a:bodyPr/>
        <a:lstStyle/>
        <a:p>
          <a:endParaRPr lang="en-US"/>
        </a:p>
      </dgm:t>
    </dgm:pt>
    <dgm:pt modelId="{126DCE57-39C9-4BD6-AA14-BA5DB6952B54}">
      <dgm:prSet/>
      <dgm:spPr/>
      <dgm:t>
        <a:bodyPr/>
        <a:lstStyle/>
        <a:p>
          <a:r>
            <a:rPr lang="en-US"/>
            <a:t>T Slot Fasteners</a:t>
          </a:r>
        </a:p>
      </dgm:t>
    </dgm:pt>
    <dgm:pt modelId="{E40DF848-F209-4AAB-ABA9-DB221A9FE6F6}" type="parTrans" cxnId="{7625AD63-6989-4E33-9B92-8513388DBD05}">
      <dgm:prSet/>
      <dgm:spPr/>
      <dgm:t>
        <a:bodyPr/>
        <a:lstStyle/>
        <a:p>
          <a:endParaRPr lang="en-US"/>
        </a:p>
      </dgm:t>
    </dgm:pt>
    <dgm:pt modelId="{3193C410-D7FF-4AE8-A909-509AD75E2E05}" type="sibTrans" cxnId="{7625AD63-6989-4E33-9B92-8513388DBD05}">
      <dgm:prSet/>
      <dgm:spPr/>
      <dgm:t>
        <a:bodyPr/>
        <a:lstStyle/>
        <a:p>
          <a:endParaRPr lang="en-US"/>
        </a:p>
      </dgm:t>
    </dgm:pt>
    <dgm:pt modelId="{937375DF-1C34-4985-A38A-43D944CAA139}">
      <dgm:prSet/>
      <dgm:spPr/>
      <dgm:t>
        <a:bodyPr/>
        <a:lstStyle/>
        <a:p>
          <a:r>
            <a:rPr lang="en-US"/>
            <a:t>T Slot Structural </a:t>
          </a:r>
        </a:p>
      </dgm:t>
    </dgm:pt>
    <dgm:pt modelId="{77B19DE8-E734-491D-AED6-B1711123CA11}" type="parTrans" cxnId="{4D4ED53B-D84D-495D-927B-81A8694B8472}">
      <dgm:prSet/>
      <dgm:spPr/>
      <dgm:t>
        <a:bodyPr/>
        <a:lstStyle/>
        <a:p>
          <a:endParaRPr lang="en-US"/>
        </a:p>
      </dgm:t>
    </dgm:pt>
    <dgm:pt modelId="{D382FDB7-D08D-4759-AA29-415B2238A8B8}" type="sibTrans" cxnId="{4D4ED53B-D84D-495D-927B-81A8694B8472}">
      <dgm:prSet/>
      <dgm:spPr/>
      <dgm:t>
        <a:bodyPr/>
        <a:lstStyle/>
        <a:p>
          <a:endParaRPr lang="en-US"/>
        </a:p>
      </dgm:t>
    </dgm:pt>
    <dgm:pt modelId="{FBF3EF80-2616-4A4B-BE4B-2263F619FD46}">
      <dgm:prSet/>
      <dgm:spPr/>
      <dgm:t>
        <a:bodyPr/>
        <a:lstStyle/>
        <a:p>
          <a:r>
            <a:rPr lang="en-US"/>
            <a:t>Shafts (8mm)</a:t>
          </a:r>
        </a:p>
      </dgm:t>
    </dgm:pt>
    <dgm:pt modelId="{BEB1679E-0C32-44D4-B949-CB04CA2B61E6}" type="parTrans" cxnId="{AEAD0D9D-0E59-40E9-BCC8-CB4D302DFF83}">
      <dgm:prSet/>
      <dgm:spPr/>
      <dgm:t>
        <a:bodyPr/>
        <a:lstStyle/>
        <a:p>
          <a:endParaRPr lang="en-US"/>
        </a:p>
      </dgm:t>
    </dgm:pt>
    <dgm:pt modelId="{40FD6DD6-CB2B-410A-81F4-5179EE40FF24}" type="sibTrans" cxnId="{AEAD0D9D-0E59-40E9-BCC8-CB4D302DFF83}">
      <dgm:prSet/>
      <dgm:spPr/>
      <dgm:t>
        <a:bodyPr/>
        <a:lstStyle/>
        <a:p>
          <a:endParaRPr lang="en-US"/>
        </a:p>
      </dgm:t>
    </dgm:pt>
    <dgm:pt modelId="{69B5531B-91BA-4C41-9D21-E64D476261EF}">
      <dgm:prSet/>
      <dgm:spPr/>
      <dgm:t>
        <a:bodyPr/>
        <a:lstStyle/>
        <a:p>
          <a:r>
            <a:rPr lang="en-US"/>
            <a:t>Skateboard Bearings</a:t>
          </a:r>
        </a:p>
      </dgm:t>
    </dgm:pt>
    <dgm:pt modelId="{C1A30B7B-FD91-43D6-8573-79C9401A87D6}" type="parTrans" cxnId="{F8B0F9C3-65EB-4F54-AD07-6361F4356FE0}">
      <dgm:prSet/>
      <dgm:spPr/>
      <dgm:t>
        <a:bodyPr/>
        <a:lstStyle/>
        <a:p>
          <a:endParaRPr lang="en-US"/>
        </a:p>
      </dgm:t>
    </dgm:pt>
    <dgm:pt modelId="{394BEE5A-EB4E-4C3C-960C-797AFEEF0D5F}" type="sibTrans" cxnId="{F8B0F9C3-65EB-4F54-AD07-6361F4356FE0}">
      <dgm:prSet/>
      <dgm:spPr/>
      <dgm:t>
        <a:bodyPr/>
        <a:lstStyle/>
        <a:p>
          <a:endParaRPr lang="en-US"/>
        </a:p>
      </dgm:t>
    </dgm:pt>
    <dgm:pt modelId="{C11E8337-241F-4FA2-99A7-5573C756FD18}">
      <dgm:prSet/>
      <dgm:spPr/>
      <dgm:t>
        <a:bodyPr/>
        <a:lstStyle/>
        <a:p>
          <a:r>
            <a:rPr lang="en-US"/>
            <a:t>8mm Linear Bearings</a:t>
          </a:r>
        </a:p>
      </dgm:t>
    </dgm:pt>
    <dgm:pt modelId="{44699A9A-A5AF-47E0-BF72-992F08BF5885}" type="parTrans" cxnId="{325DBC79-7B5B-4006-84BE-7DC0357CA01E}">
      <dgm:prSet/>
      <dgm:spPr/>
      <dgm:t>
        <a:bodyPr/>
        <a:lstStyle/>
        <a:p>
          <a:endParaRPr lang="en-US"/>
        </a:p>
      </dgm:t>
    </dgm:pt>
    <dgm:pt modelId="{78DE2924-B20E-457F-A9C9-019663DD72CE}" type="sibTrans" cxnId="{325DBC79-7B5B-4006-84BE-7DC0357CA01E}">
      <dgm:prSet/>
      <dgm:spPr/>
      <dgm:t>
        <a:bodyPr/>
        <a:lstStyle/>
        <a:p>
          <a:endParaRPr lang="en-US"/>
        </a:p>
      </dgm:t>
    </dgm:pt>
    <dgm:pt modelId="{14A0BB43-4EAF-4325-BE6F-DD2122CE471C}">
      <dgm:prSet/>
      <dgm:spPr/>
      <dgm:t>
        <a:bodyPr/>
        <a:lstStyle/>
        <a:p>
          <a:r>
            <a:rPr lang="en-US"/>
            <a:t>Shafts (4mm)</a:t>
          </a:r>
        </a:p>
      </dgm:t>
    </dgm:pt>
    <dgm:pt modelId="{3F34E227-31F8-49A4-AA14-3AC6CE380781}" type="parTrans" cxnId="{21EBAC04-B350-4CCD-8927-F9A987DF1BEF}">
      <dgm:prSet/>
      <dgm:spPr/>
      <dgm:t>
        <a:bodyPr/>
        <a:lstStyle/>
        <a:p>
          <a:endParaRPr lang="en-US"/>
        </a:p>
      </dgm:t>
    </dgm:pt>
    <dgm:pt modelId="{18C2005B-2ECF-4AD1-B7A4-C6880CE07C60}" type="sibTrans" cxnId="{21EBAC04-B350-4CCD-8927-F9A987DF1BEF}">
      <dgm:prSet/>
      <dgm:spPr/>
      <dgm:t>
        <a:bodyPr/>
        <a:lstStyle/>
        <a:p>
          <a:endParaRPr lang="en-US"/>
        </a:p>
      </dgm:t>
    </dgm:pt>
    <dgm:pt modelId="{299FB85B-B96F-4FDB-8E30-0CBEE9412081}">
      <dgm:prSet/>
      <dgm:spPr/>
      <dgm:t>
        <a:bodyPr/>
        <a:lstStyle/>
        <a:p>
          <a:r>
            <a:rPr lang="en-US"/>
            <a:t>Rotary Bearings</a:t>
          </a:r>
        </a:p>
      </dgm:t>
    </dgm:pt>
    <dgm:pt modelId="{A5E29A34-04E0-4792-B127-2269A17EB1F4}" type="parTrans" cxnId="{84937242-8226-4264-BF36-C92ADDA6B00C}">
      <dgm:prSet/>
      <dgm:spPr/>
      <dgm:t>
        <a:bodyPr/>
        <a:lstStyle/>
        <a:p>
          <a:endParaRPr lang="en-US"/>
        </a:p>
      </dgm:t>
    </dgm:pt>
    <dgm:pt modelId="{EF1D1330-FE94-40A0-B9FD-3B0FB66A9293}" type="sibTrans" cxnId="{84937242-8226-4264-BF36-C92ADDA6B00C}">
      <dgm:prSet/>
      <dgm:spPr/>
      <dgm:t>
        <a:bodyPr/>
        <a:lstStyle/>
        <a:p>
          <a:endParaRPr lang="en-US"/>
        </a:p>
      </dgm:t>
    </dgm:pt>
    <dgm:pt modelId="{EDED9651-824A-483B-8596-D0E985F58C34}" type="pres">
      <dgm:prSet presAssocID="{8C0C23CC-57FC-4140-82EA-44E413E6C242}" presName="Name0" presStyleCnt="0">
        <dgm:presLayoutVars>
          <dgm:dir/>
          <dgm:animLvl val="lvl"/>
          <dgm:resizeHandles val="exact"/>
        </dgm:presLayoutVars>
      </dgm:prSet>
      <dgm:spPr/>
    </dgm:pt>
    <dgm:pt modelId="{1C878EAD-5BCD-4E1E-9518-870FBDEFCFAE}" type="pres">
      <dgm:prSet presAssocID="{9681CEEE-FF8C-47E9-8B8E-FBA4FCC4EB82}" presName="composite" presStyleCnt="0"/>
      <dgm:spPr/>
    </dgm:pt>
    <dgm:pt modelId="{878F8FC8-4ADA-488A-A3D1-6658C376ACC8}" type="pres">
      <dgm:prSet presAssocID="{9681CEEE-FF8C-47E9-8B8E-FBA4FCC4EB8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3E73CE1D-043D-4D02-A407-353550CA6859}" type="pres">
      <dgm:prSet presAssocID="{9681CEEE-FF8C-47E9-8B8E-FBA4FCC4EB82}" presName="desTx" presStyleLbl="alignAccFollowNode1" presStyleIdx="0" presStyleCnt="3">
        <dgm:presLayoutVars>
          <dgm:bulletEnabled val="1"/>
        </dgm:presLayoutVars>
      </dgm:prSet>
      <dgm:spPr/>
    </dgm:pt>
    <dgm:pt modelId="{E71A79EE-EA37-4E35-A9AE-4AF9BC800FD7}" type="pres">
      <dgm:prSet presAssocID="{89BD3503-B9CA-4549-ACC0-9E7CD7D6FEEC}" presName="space" presStyleCnt="0"/>
      <dgm:spPr/>
    </dgm:pt>
    <dgm:pt modelId="{5D640B86-1685-4506-9BA6-6C32AB3165AA}" type="pres">
      <dgm:prSet presAssocID="{D1E25049-B1C5-4687-918F-332C66F4C88A}" presName="composite" presStyleCnt="0"/>
      <dgm:spPr/>
    </dgm:pt>
    <dgm:pt modelId="{A67FD432-4968-41C8-A1CB-01E097E23631}" type="pres">
      <dgm:prSet presAssocID="{D1E25049-B1C5-4687-918F-332C66F4C88A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ECA40BF0-D54E-47A9-A7C6-1EF6BFC01DFD}" type="pres">
      <dgm:prSet presAssocID="{D1E25049-B1C5-4687-918F-332C66F4C88A}" presName="desTx" presStyleLbl="alignAccFollowNode1" presStyleIdx="1" presStyleCnt="3">
        <dgm:presLayoutVars>
          <dgm:bulletEnabled val="1"/>
        </dgm:presLayoutVars>
      </dgm:prSet>
      <dgm:spPr/>
    </dgm:pt>
    <dgm:pt modelId="{DE83C96E-1C58-4415-830D-5D21809B6242}" type="pres">
      <dgm:prSet presAssocID="{25ED0F29-F087-4C02-95D2-30B1CD473454}" presName="space" presStyleCnt="0"/>
      <dgm:spPr/>
    </dgm:pt>
    <dgm:pt modelId="{D94638D5-A0DD-49A7-8EBF-16207501EDF6}" type="pres">
      <dgm:prSet presAssocID="{23283C61-7E8A-4287-B114-A61C7F25209F}" presName="composite" presStyleCnt="0"/>
      <dgm:spPr/>
    </dgm:pt>
    <dgm:pt modelId="{4E95FA69-3ADB-497C-A253-9D2E8366C007}" type="pres">
      <dgm:prSet presAssocID="{23283C61-7E8A-4287-B114-A61C7F25209F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0769EDB9-A9DD-4BB2-80DE-74D3939878AF}" type="pres">
      <dgm:prSet presAssocID="{23283C61-7E8A-4287-B114-A61C7F25209F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21EBAC04-B350-4CCD-8927-F9A987DF1BEF}" srcId="{23283C61-7E8A-4287-B114-A61C7F25209F}" destId="{14A0BB43-4EAF-4325-BE6F-DD2122CE471C}" srcOrd="4" destOrd="0" parTransId="{3F34E227-31F8-49A4-AA14-3AC6CE380781}" sibTransId="{18C2005B-2ECF-4AD1-B7A4-C6880CE07C60}"/>
    <dgm:cxn modelId="{2921C210-D47F-4332-B5F5-C1313223C236}" type="presOf" srcId="{2D7FDD33-2440-4AA2-8FAD-2B830B1D9841}" destId="{3E73CE1D-043D-4D02-A407-353550CA6859}" srcOrd="0" destOrd="1" presId="urn:microsoft.com/office/officeart/2005/8/layout/hList1"/>
    <dgm:cxn modelId="{5F4EB825-6C6B-4B2B-B57B-2A3BAEE7187D}" type="presOf" srcId="{69B5531B-91BA-4C41-9D21-E64D476261EF}" destId="{0769EDB9-A9DD-4BB2-80DE-74D3939878AF}" srcOrd="0" destOrd="2" presId="urn:microsoft.com/office/officeart/2005/8/layout/hList1"/>
    <dgm:cxn modelId="{5EAE8727-AC3B-4A14-9E64-B5B90E560B4F}" srcId="{8C0C23CC-57FC-4140-82EA-44E413E6C242}" destId="{9681CEEE-FF8C-47E9-8B8E-FBA4FCC4EB82}" srcOrd="0" destOrd="0" parTransId="{4BA9C81D-1E45-400B-A0F5-1FD8EDBA2295}" sibTransId="{89BD3503-B9CA-4549-ACC0-9E7CD7D6FEEC}"/>
    <dgm:cxn modelId="{5FD9992C-9095-4B7B-A011-AE39D75A69BA}" type="presOf" srcId="{23283C61-7E8A-4287-B114-A61C7F25209F}" destId="{4E95FA69-3ADB-497C-A253-9D2E8366C007}" srcOrd="0" destOrd="0" presId="urn:microsoft.com/office/officeart/2005/8/layout/hList1"/>
    <dgm:cxn modelId="{4D4ED53B-D84D-495D-927B-81A8694B8472}" srcId="{D1E25049-B1C5-4687-918F-332C66F4C88A}" destId="{937375DF-1C34-4985-A38A-43D944CAA139}" srcOrd="2" destOrd="0" parTransId="{77B19DE8-E734-491D-AED6-B1711123CA11}" sibTransId="{D382FDB7-D08D-4759-AA29-415B2238A8B8}"/>
    <dgm:cxn modelId="{8FBB0A3E-2EA6-44FD-9F8A-175AC8F9A55D}" srcId="{9681CEEE-FF8C-47E9-8B8E-FBA4FCC4EB82}" destId="{2D7FDD33-2440-4AA2-8FAD-2B830B1D9841}" srcOrd="1" destOrd="0" parTransId="{C935270B-6508-4C03-B05A-D97935467231}" sibTransId="{B12BEA6F-62B3-41F2-A3A5-49039DC58BA1}"/>
    <dgm:cxn modelId="{84937242-8226-4264-BF36-C92ADDA6B00C}" srcId="{23283C61-7E8A-4287-B114-A61C7F25209F}" destId="{299FB85B-B96F-4FDB-8E30-0CBEE9412081}" srcOrd="5" destOrd="0" parTransId="{A5E29A34-04E0-4792-B127-2269A17EB1F4}" sibTransId="{EF1D1330-FE94-40A0-B9FD-3B0FB66A9293}"/>
    <dgm:cxn modelId="{B6C06B45-2718-424E-9BDE-D28719F79089}" srcId="{8C0C23CC-57FC-4140-82EA-44E413E6C242}" destId="{D1E25049-B1C5-4687-918F-332C66F4C88A}" srcOrd="1" destOrd="0" parTransId="{6BC4CD99-6AB2-429D-A78E-EE489688A1A5}" sibTransId="{25ED0F29-F087-4C02-95D2-30B1CD473454}"/>
    <dgm:cxn modelId="{6CFDA147-A7DE-46CD-A19D-557B783AA5C0}" type="presOf" srcId="{621A7D86-73A2-4A1E-80C8-7DE7C4405DE2}" destId="{3E73CE1D-043D-4D02-A407-353550CA6859}" srcOrd="0" destOrd="0" presId="urn:microsoft.com/office/officeart/2005/8/layout/hList1"/>
    <dgm:cxn modelId="{152D134F-103D-4CF8-A612-C9306A886496}" type="presOf" srcId="{8C0C23CC-57FC-4140-82EA-44E413E6C242}" destId="{EDED9651-824A-483B-8596-D0E985F58C34}" srcOrd="0" destOrd="0" presId="urn:microsoft.com/office/officeart/2005/8/layout/hList1"/>
    <dgm:cxn modelId="{7625AD63-6989-4E33-9B92-8513388DBD05}" srcId="{D1E25049-B1C5-4687-918F-332C66F4C88A}" destId="{126DCE57-39C9-4BD6-AA14-BA5DB6952B54}" srcOrd="1" destOrd="0" parTransId="{E40DF848-F209-4AAB-ABA9-DB221A9FE6F6}" sibTransId="{3193C410-D7FF-4AE8-A909-509AD75E2E05}"/>
    <dgm:cxn modelId="{81F3A765-FA5C-4FF8-9440-5CEBC4912EC9}" type="presOf" srcId="{14A0BB43-4EAF-4325-BE6F-DD2122CE471C}" destId="{0769EDB9-A9DD-4BB2-80DE-74D3939878AF}" srcOrd="0" destOrd="4" presId="urn:microsoft.com/office/officeart/2005/8/layout/hList1"/>
    <dgm:cxn modelId="{C90C8E69-CCD1-4A50-B749-E4B86906B660}" type="presOf" srcId="{F0A7EE9D-102A-4892-BF9D-501E9BBE380B}" destId="{3E73CE1D-043D-4D02-A407-353550CA6859}" srcOrd="0" destOrd="2" presId="urn:microsoft.com/office/officeart/2005/8/layout/hList1"/>
    <dgm:cxn modelId="{2ACE5E6C-D56C-4977-AE18-D4038DF2E8C2}" type="presOf" srcId="{D1E25049-B1C5-4687-918F-332C66F4C88A}" destId="{A67FD432-4968-41C8-A1CB-01E097E23631}" srcOrd="0" destOrd="0" presId="urn:microsoft.com/office/officeart/2005/8/layout/hList1"/>
    <dgm:cxn modelId="{9521C972-BED0-4172-A4D2-958615407FC4}" type="presOf" srcId="{C11E8337-241F-4FA2-99A7-5573C756FD18}" destId="{0769EDB9-A9DD-4BB2-80DE-74D3939878AF}" srcOrd="0" destOrd="3" presId="urn:microsoft.com/office/officeart/2005/8/layout/hList1"/>
    <dgm:cxn modelId="{325DBC79-7B5B-4006-84BE-7DC0357CA01E}" srcId="{23283C61-7E8A-4287-B114-A61C7F25209F}" destId="{C11E8337-241F-4FA2-99A7-5573C756FD18}" srcOrd="3" destOrd="0" parTransId="{44699A9A-A5AF-47E0-BF72-992F08BF5885}" sibTransId="{78DE2924-B20E-457F-A9C9-019663DD72CE}"/>
    <dgm:cxn modelId="{7E9E417D-59F7-4519-87C4-4B1F6E852935}" type="presOf" srcId="{126DCE57-39C9-4BD6-AA14-BA5DB6952B54}" destId="{ECA40BF0-D54E-47A9-A7C6-1EF6BFC01DFD}" srcOrd="0" destOrd="1" presId="urn:microsoft.com/office/officeart/2005/8/layout/hList1"/>
    <dgm:cxn modelId="{33AEE87F-3FEB-4B17-A1C0-591ED9BBAE37}" type="presOf" srcId="{FBF3EF80-2616-4A4B-BE4B-2263F619FD46}" destId="{0769EDB9-A9DD-4BB2-80DE-74D3939878AF}" srcOrd="0" destOrd="1" presId="urn:microsoft.com/office/officeart/2005/8/layout/hList1"/>
    <dgm:cxn modelId="{23EF0F86-2C68-4914-85E3-8D595C33D75D}" srcId="{D1E25049-B1C5-4687-918F-332C66F4C88A}" destId="{3023A08D-7FAC-4389-AA3A-FA39194DAD8D}" srcOrd="0" destOrd="0" parTransId="{3B6332F9-4199-4013-8A03-65216DB9E137}" sibTransId="{DAC89A34-D520-40CB-813A-DC4BA6440569}"/>
    <dgm:cxn modelId="{2CD1C88E-66D9-4A59-BD3B-E7DFF85EA435}" type="presOf" srcId="{C4B1F85A-B1A2-440F-A3AE-6411A7F20129}" destId="{3E73CE1D-043D-4D02-A407-353550CA6859}" srcOrd="0" destOrd="4" presId="urn:microsoft.com/office/officeart/2005/8/layout/hList1"/>
    <dgm:cxn modelId="{50CF1398-1A28-4853-B144-97B44B795801}" type="presOf" srcId="{299FB85B-B96F-4FDB-8E30-0CBEE9412081}" destId="{0769EDB9-A9DD-4BB2-80DE-74D3939878AF}" srcOrd="0" destOrd="5" presId="urn:microsoft.com/office/officeart/2005/8/layout/hList1"/>
    <dgm:cxn modelId="{E7F3BE98-9D19-4176-8FFB-B1C9414A64D3}" type="presOf" srcId="{9681CEEE-FF8C-47E9-8B8E-FBA4FCC4EB82}" destId="{878F8FC8-4ADA-488A-A3D1-6658C376ACC8}" srcOrd="0" destOrd="0" presId="urn:microsoft.com/office/officeart/2005/8/layout/hList1"/>
    <dgm:cxn modelId="{AEAD0D9D-0E59-40E9-BCC8-CB4D302DFF83}" srcId="{23283C61-7E8A-4287-B114-A61C7F25209F}" destId="{FBF3EF80-2616-4A4B-BE4B-2263F619FD46}" srcOrd="1" destOrd="0" parTransId="{BEB1679E-0C32-44D4-B949-CB04CA2B61E6}" sibTransId="{40FD6DD6-CB2B-410A-81F4-5179EE40FF24}"/>
    <dgm:cxn modelId="{97E304A0-1D85-42A6-B4A1-F1FE78941729}" type="presOf" srcId="{3023A08D-7FAC-4389-AA3A-FA39194DAD8D}" destId="{ECA40BF0-D54E-47A9-A7C6-1EF6BFC01DFD}" srcOrd="0" destOrd="0" presId="urn:microsoft.com/office/officeart/2005/8/layout/hList1"/>
    <dgm:cxn modelId="{83153AA8-B308-4303-99C0-7B3A5DFC52EE}" type="presOf" srcId="{937375DF-1C34-4985-A38A-43D944CAA139}" destId="{ECA40BF0-D54E-47A9-A7C6-1EF6BFC01DFD}" srcOrd="0" destOrd="2" presId="urn:microsoft.com/office/officeart/2005/8/layout/hList1"/>
    <dgm:cxn modelId="{654D33B1-196B-476E-A716-F137F73DDC26}" srcId="{9681CEEE-FF8C-47E9-8B8E-FBA4FCC4EB82}" destId="{621A7D86-73A2-4A1E-80C8-7DE7C4405DE2}" srcOrd="0" destOrd="0" parTransId="{AA4DFEFA-2F67-49C3-8AE5-C69290112000}" sibTransId="{61874FC8-D0D4-408B-9FD7-6ADEEEED5E09}"/>
    <dgm:cxn modelId="{9AA3E2BF-7030-42B5-B439-D14C98FEC1AB}" type="presOf" srcId="{68E7A077-4D88-4121-A1F7-A894554C6C69}" destId="{3E73CE1D-043D-4D02-A407-353550CA6859}" srcOrd="0" destOrd="3" presId="urn:microsoft.com/office/officeart/2005/8/layout/hList1"/>
    <dgm:cxn modelId="{F8B0F9C3-65EB-4F54-AD07-6361F4356FE0}" srcId="{23283C61-7E8A-4287-B114-A61C7F25209F}" destId="{69B5531B-91BA-4C41-9D21-E64D476261EF}" srcOrd="2" destOrd="0" parTransId="{C1A30B7B-FD91-43D6-8573-79C9401A87D6}" sibTransId="{394BEE5A-EB4E-4C3C-960C-797AFEEF0D5F}"/>
    <dgm:cxn modelId="{BACC18D1-6702-4D89-8BD0-C00265D3CE01}" srcId="{9681CEEE-FF8C-47E9-8B8E-FBA4FCC4EB82}" destId="{F0A7EE9D-102A-4892-BF9D-501E9BBE380B}" srcOrd="2" destOrd="0" parTransId="{782D6B96-DE5C-4049-A0C4-53BD0EC0B5F2}" sibTransId="{4FBE9483-9036-4811-8F1A-89BD356A2128}"/>
    <dgm:cxn modelId="{858857D3-DBFC-4DF4-AA30-A2DC9B55C845}" type="presOf" srcId="{77ECD7E5-41C8-41A7-A70C-134FC357AF6E}" destId="{0769EDB9-A9DD-4BB2-80DE-74D3939878AF}" srcOrd="0" destOrd="0" presId="urn:microsoft.com/office/officeart/2005/8/layout/hList1"/>
    <dgm:cxn modelId="{65D236E5-8F30-4D55-BF76-09FC81F37F54}" srcId="{9681CEEE-FF8C-47E9-8B8E-FBA4FCC4EB82}" destId="{68E7A077-4D88-4121-A1F7-A894554C6C69}" srcOrd="3" destOrd="0" parTransId="{2AE86D23-E2D1-4FCB-B411-C6A0869BA50A}" sibTransId="{A13C0C7B-A039-4A5A-A5A1-86E61808D64D}"/>
    <dgm:cxn modelId="{126333E8-A71A-46BA-B9FA-D38CAC35812A}" srcId="{9681CEEE-FF8C-47E9-8B8E-FBA4FCC4EB82}" destId="{C4B1F85A-B1A2-440F-A3AE-6411A7F20129}" srcOrd="4" destOrd="0" parTransId="{A4BD51F1-8988-40C3-B290-C2C0D4D6A034}" sibTransId="{59D47D89-F895-4297-B742-EDD1E52355AD}"/>
    <dgm:cxn modelId="{380F50EF-F2C8-42F5-B0E9-07D6BE41EBAD}" srcId="{23283C61-7E8A-4287-B114-A61C7F25209F}" destId="{77ECD7E5-41C8-41A7-A70C-134FC357AF6E}" srcOrd="0" destOrd="0" parTransId="{E7D9B898-BF9B-4071-B7D6-4C1F04F233D8}" sibTransId="{779EEFBE-5717-418F-88FF-57A8DF363B3D}"/>
    <dgm:cxn modelId="{0C867DF2-280C-4653-AC26-1B1175D4E6CC}" srcId="{8C0C23CC-57FC-4140-82EA-44E413E6C242}" destId="{23283C61-7E8A-4287-B114-A61C7F25209F}" srcOrd="2" destOrd="0" parTransId="{012C4BD8-15DA-410E-A4EE-E6D3450BF82C}" sibTransId="{F36B7EF4-CB83-411B-BF0A-36EA5B4A4F0D}"/>
    <dgm:cxn modelId="{B55B7FF7-29A0-4DB7-84CC-7D1946FFA1E1}" type="presParOf" srcId="{EDED9651-824A-483B-8596-D0E985F58C34}" destId="{1C878EAD-5BCD-4E1E-9518-870FBDEFCFAE}" srcOrd="0" destOrd="0" presId="urn:microsoft.com/office/officeart/2005/8/layout/hList1"/>
    <dgm:cxn modelId="{A959D71A-FCCE-4CF6-B70C-A788435EAAAD}" type="presParOf" srcId="{1C878EAD-5BCD-4E1E-9518-870FBDEFCFAE}" destId="{878F8FC8-4ADA-488A-A3D1-6658C376ACC8}" srcOrd="0" destOrd="0" presId="urn:microsoft.com/office/officeart/2005/8/layout/hList1"/>
    <dgm:cxn modelId="{663B037E-780C-4276-B292-9B75680BCF8A}" type="presParOf" srcId="{1C878EAD-5BCD-4E1E-9518-870FBDEFCFAE}" destId="{3E73CE1D-043D-4D02-A407-353550CA6859}" srcOrd="1" destOrd="0" presId="urn:microsoft.com/office/officeart/2005/8/layout/hList1"/>
    <dgm:cxn modelId="{11AB4BF4-08F0-46C5-96B3-C42540921071}" type="presParOf" srcId="{EDED9651-824A-483B-8596-D0E985F58C34}" destId="{E71A79EE-EA37-4E35-A9AE-4AF9BC800FD7}" srcOrd="1" destOrd="0" presId="urn:microsoft.com/office/officeart/2005/8/layout/hList1"/>
    <dgm:cxn modelId="{9B4F6934-34CB-44FD-80BF-8D744834EC99}" type="presParOf" srcId="{EDED9651-824A-483B-8596-D0E985F58C34}" destId="{5D640B86-1685-4506-9BA6-6C32AB3165AA}" srcOrd="2" destOrd="0" presId="urn:microsoft.com/office/officeart/2005/8/layout/hList1"/>
    <dgm:cxn modelId="{7CD825A9-91DF-4968-BC86-3AA3A652A189}" type="presParOf" srcId="{5D640B86-1685-4506-9BA6-6C32AB3165AA}" destId="{A67FD432-4968-41C8-A1CB-01E097E23631}" srcOrd="0" destOrd="0" presId="urn:microsoft.com/office/officeart/2005/8/layout/hList1"/>
    <dgm:cxn modelId="{A6CC94F7-60DF-4F9A-97BD-15B205240FBE}" type="presParOf" srcId="{5D640B86-1685-4506-9BA6-6C32AB3165AA}" destId="{ECA40BF0-D54E-47A9-A7C6-1EF6BFC01DFD}" srcOrd="1" destOrd="0" presId="urn:microsoft.com/office/officeart/2005/8/layout/hList1"/>
    <dgm:cxn modelId="{BDE5228F-FF94-432D-8014-B4DC9EF6FB34}" type="presParOf" srcId="{EDED9651-824A-483B-8596-D0E985F58C34}" destId="{DE83C96E-1C58-4415-830D-5D21809B6242}" srcOrd="3" destOrd="0" presId="urn:microsoft.com/office/officeart/2005/8/layout/hList1"/>
    <dgm:cxn modelId="{23CF3FA9-B19A-4A4F-874A-EE465C687732}" type="presParOf" srcId="{EDED9651-824A-483B-8596-D0E985F58C34}" destId="{D94638D5-A0DD-49A7-8EBF-16207501EDF6}" srcOrd="4" destOrd="0" presId="urn:microsoft.com/office/officeart/2005/8/layout/hList1"/>
    <dgm:cxn modelId="{9C34B02A-0E86-4EAB-AF5E-D3D09FF90FCC}" type="presParOf" srcId="{D94638D5-A0DD-49A7-8EBF-16207501EDF6}" destId="{4E95FA69-3ADB-497C-A253-9D2E8366C007}" srcOrd="0" destOrd="0" presId="urn:microsoft.com/office/officeart/2005/8/layout/hList1"/>
    <dgm:cxn modelId="{0141ED9B-231A-442A-A225-018DF5F826E8}" type="presParOf" srcId="{D94638D5-A0DD-49A7-8EBF-16207501EDF6}" destId="{0769EDB9-A9DD-4BB2-80DE-74D3939878A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81B207-E497-4E59-86F8-1662DFA3EC79}" type="doc">
      <dgm:prSet loTypeId="urn:diagrams.loki3.com/BracketList" loCatId="officeonlin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BCDE395-9A72-4DC9-A1E6-C852DDFBCDFE}">
      <dgm:prSet phldrT="[Text]"/>
      <dgm:spPr/>
      <dgm:t>
        <a:bodyPr/>
        <a:lstStyle/>
        <a:p>
          <a:r>
            <a:rPr lang="en-US"/>
            <a:t>Zero Current Holding Torque should be enough</a:t>
          </a:r>
        </a:p>
      </dgm:t>
    </dgm:pt>
    <dgm:pt modelId="{F6BBD81A-C715-49CC-968E-43EA035E55D8}" type="parTrans" cxnId="{5D3270BA-F690-4AB4-9AFA-4AE13A25724A}">
      <dgm:prSet/>
      <dgm:spPr/>
      <dgm:t>
        <a:bodyPr/>
        <a:lstStyle/>
        <a:p>
          <a:endParaRPr lang="en-US"/>
        </a:p>
      </dgm:t>
    </dgm:pt>
    <dgm:pt modelId="{071376DD-D9C4-45A5-8609-D846A0B5C9C1}" type="sibTrans" cxnId="{5D3270BA-F690-4AB4-9AFA-4AE13A25724A}">
      <dgm:prSet/>
      <dgm:spPr/>
      <dgm:t>
        <a:bodyPr/>
        <a:lstStyle/>
        <a:p>
          <a:endParaRPr lang="en-US"/>
        </a:p>
      </dgm:t>
    </dgm:pt>
    <dgm:pt modelId="{4A4A74D7-2933-4FC5-9494-64984D246EE6}">
      <dgm:prSet/>
      <dgm:spPr/>
      <dgm:t>
        <a:bodyPr/>
        <a:lstStyle/>
        <a:p>
          <a:r>
            <a:rPr lang="en-US"/>
            <a:t>If not, we are looking into physical shaft brakes</a:t>
          </a:r>
        </a:p>
      </dgm:t>
    </dgm:pt>
    <dgm:pt modelId="{8B0B4A8B-F281-4DA5-977E-1DFDFE3059E5}" type="parTrans" cxnId="{C44D3BBC-EDB0-4B3A-A87B-9A03B2DF9989}">
      <dgm:prSet/>
      <dgm:spPr/>
      <dgm:t>
        <a:bodyPr/>
        <a:lstStyle/>
        <a:p>
          <a:endParaRPr lang="en-US"/>
        </a:p>
      </dgm:t>
    </dgm:pt>
    <dgm:pt modelId="{F963F1BB-505B-4C0D-9D1C-19261FC54518}" type="sibTrans" cxnId="{C44D3BBC-EDB0-4B3A-A87B-9A03B2DF9989}">
      <dgm:prSet/>
      <dgm:spPr/>
      <dgm:t>
        <a:bodyPr/>
        <a:lstStyle/>
        <a:p>
          <a:endParaRPr lang="en-US"/>
        </a:p>
      </dgm:t>
    </dgm:pt>
    <dgm:pt modelId="{0365887B-E7E1-4C51-A287-1339A94C9E95}" type="pres">
      <dgm:prSet presAssocID="{7881B207-E497-4E59-86F8-1662DFA3EC79}" presName="Name0" presStyleCnt="0">
        <dgm:presLayoutVars>
          <dgm:dir/>
          <dgm:animLvl val="lvl"/>
          <dgm:resizeHandles val="exact"/>
        </dgm:presLayoutVars>
      </dgm:prSet>
      <dgm:spPr/>
    </dgm:pt>
    <dgm:pt modelId="{0FEE0024-4C00-421B-92CC-9095EBA3BAFA}" type="pres">
      <dgm:prSet presAssocID="{1BCDE395-9A72-4DC9-A1E6-C852DDFBCDFE}" presName="linNode" presStyleCnt="0"/>
      <dgm:spPr/>
    </dgm:pt>
    <dgm:pt modelId="{48B0D99B-88B9-485E-89AA-AD8B47AE4D4E}" type="pres">
      <dgm:prSet presAssocID="{1BCDE395-9A72-4DC9-A1E6-C852DDFBCDFE}" presName="parTx" presStyleLbl="revTx" presStyleIdx="0" presStyleCnt="1">
        <dgm:presLayoutVars>
          <dgm:chMax val="1"/>
          <dgm:bulletEnabled val="1"/>
        </dgm:presLayoutVars>
      </dgm:prSet>
      <dgm:spPr/>
    </dgm:pt>
    <dgm:pt modelId="{943AB56A-EF03-4C59-A553-ECD10F188C83}" type="pres">
      <dgm:prSet presAssocID="{1BCDE395-9A72-4DC9-A1E6-C852DDFBCDFE}" presName="bracket" presStyleLbl="parChTrans1D1" presStyleIdx="0" presStyleCnt="1"/>
      <dgm:spPr/>
    </dgm:pt>
    <dgm:pt modelId="{9BEAE5EE-BC94-47D4-AA66-57DE6D1719E2}" type="pres">
      <dgm:prSet presAssocID="{1BCDE395-9A72-4DC9-A1E6-C852DDFBCDFE}" presName="spH" presStyleCnt="0"/>
      <dgm:spPr/>
    </dgm:pt>
    <dgm:pt modelId="{1F2A319B-73D2-41CC-8FD0-E83FE619CFC2}" type="pres">
      <dgm:prSet presAssocID="{1BCDE395-9A72-4DC9-A1E6-C852DDFBCDFE}" presName="desTx" presStyleLbl="node1" presStyleIdx="0" presStyleCnt="1" custScaleX="53377">
        <dgm:presLayoutVars>
          <dgm:bulletEnabled val="1"/>
        </dgm:presLayoutVars>
      </dgm:prSet>
      <dgm:spPr/>
    </dgm:pt>
  </dgm:ptLst>
  <dgm:cxnLst>
    <dgm:cxn modelId="{0F04F77F-A3BE-4590-9F61-C177EA05A93E}" type="presOf" srcId="{1BCDE395-9A72-4DC9-A1E6-C852DDFBCDFE}" destId="{48B0D99B-88B9-485E-89AA-AD8B47AE4D4E}" srcOrd="0" destOrd="0" presId="urn:diagrams.loki3.com/BracketList"/>
    <dgm:cxn modelId="{6ED55C93-F4CC-44FE-9471-082856505999}" type="presOf" srcId="{7881B207-E497-4E59-86F8-1662DFA3EC79}" destId="{0365887B-E7E1-4C51-A287-1339A94C9E95}" srcOrd="0" destOrd="0" presId="urn:diagrams.loki3.com/BracketList"/>
    <dgm:cxn modelId="{70FD5C9A-E5EE-4271-B762-EA168AFB8D53}" type="presOf" srcId="{4A4A74D7-2933-4FC5-9494-64984D246EE6}" destId="{1F2A319B-73D2-41CC-8FD0-E83FE619CFC2}" srcOrd="0" destOrd="0" presId="urn:diagrams.loki3.com/BracketList"/>
    <dgm:cxn modelId="{5D3270BA-F690-4AB4-9AFA-4AE13A25724A}" srcId="{7881B207-E497-4E59-86F8-1662DFA3EC79}" destId="{1BCDE395-9A72-4DC9-A1E6-C852DDFBCDFE}" srcOrd="0" destOrd="0" parTransId="{F6BBD81A-C715-49CC-968E-43EA035E55D8}" sibTransId="{071376DD-D9C4-45A5-8609-D846A0B5C9C1}"/>
    <dgm:cxn modelId="{C44D3BBC-EDB0-4B3A-A87B-9A03B2DF9989}" srcId="{1BCDE395-9A72-4DC9-A1E6-C852DDFBCDFE}" destId="{4A4A74D7-2933-4FC5-9494-64984D246EE6}" srcOrd="0" destOrd="0" parTransId="{8B0B4A8B-F281-4DA5-977E-1DFDFE3059E5}" sibTransId="{F963F1BB-505B-4C0D-9D1C-19261FC54518}"/>
    <dgm:cxn modelId="{2159EE04-081D-4115-9D67-9D12CF3082D5}" type="presParOf" srcId="{0365887B-E7E1-4C51-A287-1339A94C9E95}" destId="{0FEE0024-4C00-421B-92CC-9095EBA3BAFA}" srcOrd="0" destOrd="0" presId="urn:diagrams.loki3.com/BracketList"/>
    <dgm:cxn modelId="{F64B08E8-D65F-4106-AFA2-2DA7C119A7FB}" type="presParOf" srcId="{0FEE0024-4C00-421B-92CC-9095EBA3BAFA}" destId="{48B0D99B-88B9-485E-89AA-AD8B47AE4D4E}" srcOrd="0" destOrd="0" presId="urn:diagrams.loki3.com/BracketList"/>
    <dgm:cxn modelId="{81A45981-B6F8-4A71-A858-5A5881D25BC1}" type="presParOf" srcId="{0FEE0024-4C00-421B-92CC-9095EBA3BAFA}" destId="{943AB56A-EF03-4C59-A553-ECD10F188C83}" srcOrd="1" destOrd="0" presId="urn:diagrams.loki3.com/BracketList"/>
    <dgm:cxn modelId="{CC0FAA2A-918E-4FB8-AFCD-B3A70D40018E}" type="presParOf" srcId="{0FEE0024-4C00-421B-92CC-9095EBA3BAFA}" destId="{9BEAE5EE-BC94-47D4-AA66-57DE6D1719E2}" srcOrd="2" destOrd="0" presId="urn:diagrams.loki3.com/BracketList"/>
    <dgm:cxn modelId="{751768F3-6F96-4F98-A850-137DF05808AB}" type="presParOf" srcId="{0FEE0024-4C00-421B-92CC-9095EBA3BAFA}" destId="{1F2A319B-73D2-41CC-8FD0-E83FE619CFC2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96C3EC5-4312-4D83-A694-54AA9B357FDA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529F583C-09BE-4807-ACC0-7F5730E18216}">
      <dgm:prSet phldrT="[Text]"/>
      <dgm:spPr/>
      <dgm:t>
        <a:bodyPr/>
        <a:lstStyle/>
        <a:p>
          <a:r>
            <a:rPr lang="en-US"/>
            <a:t>5 second step time : 6rpm</a:t>
          </a:r>
        </a:p>
      </dgm:t>
    </dgm:pt>
    <dgm:pt modelId="{FE9C6EBF-0460-4404-AE97-A57DA97FD45E}" type="parTrans" cxnId="{06934322-F295-4E54-97BC-D799AB3E6D7E}">
      <dgm:prSet/>
      <dgm:spPr/>
      <dgm:t>
        <a:bodyPr/>
        <a:lstStyle/>
        <a:p>
          <a:endParaRPr lang="en-US"/>
        </a:p>
      </dgm:t>
    </dgm:pt>
    <dgm:pt modelId="{A1C75150-B0EC-4FBC-8078-535CA588F622}" type="sibTrans" cxnId="{06934322-F295-4E54-97BC-D799AB3E6D7E}">
      <dgm:prSet/>
      <dgm:spPr/>
      <dgm:t>
        <a:bodyPr/>
        <a:lstStyle/>
        <a:p>
          <a:endParaRPr lang="en-US"/>
        </a:p>
      </dgm:t>
    </dgm:pt>
    <dgm:pt modelId="{02DCDE1C-EEC8-4523-A4D0-200C9EB4E243}">
      <dgm:prSet phldrT="[Text]"/>
      <dgm:spPr/>
      <dgm:t>
        <a:bodyPr/>
        <a:lstStyle/>
        <a:p>
          <a:r>
            <a:rPr lang="en-US"/>
            <a:t>We can climb 5 seconds per leg per step</a:t>
          </a:r>
        </a:p>
      </dgm:t>
    </dgm:pt>
    <dgm:pt modelId="{09F10CE4-848D-45F3-9683-FD2AD7571922}" type="parTrans" cxnId="{FBB866E7-EF7E-41FA-8A58-D986211864B5}">
      <dgm:prSet/>
      <dgm:spPr/>
      <dgm:t>
        <a:bodyPr/>
        <a:lstStyle/>
        <a:p>
          <a:endParaRPr lang="en-US"/>
        </a:p>
      </dgm:t>
    </dgm:pt>
    <dgm:pt modelId="{742BDC18-FDAF-4A0B-A42F-69E901B64D11}" type="sibTrans" cxnId="{FBB866E7-EF7E-41FA-8A58-D986211864B5}">
      <dgm:prSet/>
      <dgm:spPr/>
      <dgm:t>
        <a:bodyPr/>
        <a:lstStyle/>
        <a:p>
          <a:endParaRPr lang="en-US"/>
        </a:p>
      </dgm:t>
    </dgm:pt>
    <dgm:pt modelId="{199472C2-57E9-4805-9788-2CA98E8AE5DE}">
      <dgm:prSet phldrT="[Text]"/>
      <dgm:spPr/>
      <dgm:t>
        <a:bodyPr/>
        <a:lstStyle/>
        <a:p>
          <a:r>
            <a:rPr lang="en-US"/>
            <a:t>20 seconds per step total</a:t>
          </a:r>
        </a:p>
      </dgm:t>
    </dgm:pt>
    <dgm:pt modelId="{59928BE6-2D50-4B24-8739-BF16B9A84546}" type="parTrans" cxnId="{338EC82A-92C6-48F4-9A38-C6067FD2D389}">
      <dgm:prSet/>
      <dgm:spPr/>
      <dgm:t>
        <a:bodyPr/>
        <a:lstStyle/>
        <a:p>
          <a:endParaRPr lang="en-US"/>
        </a:p>
      </dgm:t>
    </dgm:pt>
    <dgm:pt modelId="{45FE4F5B-5E61-4B1C-9DEC-26FFB6D7AF06}" type="sibTrans" cxnId="{338EC82A-92C6-48F4-9A38-C6067FD2D389}">
      <dgm:prSet/>
      <dgm:spPr/>
      <dgm:t>
        <a:bodyPr/>
        <a:lstStyle/>
        <a:p>
          <a:endParaRPr lang="en-US"/>
        </a:p>
      </dgm:t>
    </dgm:pt>
    <dgm:pt modelId="{522D1BCC-3E51-44E3-9068-6D305C56880F}" type="pres">
      <dgm:prSet presAssocID="{096C3EC5-4312-4D83-A694-54AA9B357FDA}" presName="Name0" presStyleCnt="0">
        <dgm:presLayoutVars>
          <dgm:dir/>
          <dgm:resizeHandles val="exact"/>
        </dgm:presLayoutVars>
      </dgm:prSet>
      <dgm:spPr/>
    </dgm:pt>
    <dgm:pt modelId="{E6304A9C-5452-45A6-B2E9-EA1CA2BFD95B}" type="pres">
      <dgm:prSet presAssocID="{529F583C-09BE-4807-ACC0-7F5730E18216}" presName="node" presStyleLbl="node1" presStyleIdx="0" presStyleCnt="3">
        <dgm:presLayoutVars>
          <dgm:bulletEnabled val="1"/>
        </dgm:presLayoutVars>
      </dgm:prSet>
      <dgm:spPr/>
    </dgm:pt>
    <dgm:pt modelId="{6BDB1928-C1D2-4E2F-9FFD-266057FC205D}" type="pres">
      <dgm:prSet presAssocID="{A1C75150-B0EC-4FBC-8078-535CA588F622}" presName="sibTrans" presStyleLbl="sibTrans2D1" presStyleIdx="0" presStyleCnt="2"/>
      <dgm:spPr/>
    </dgm:pt>
    <dgm:pt modelId="{75E01BAD-CD63-458F-9222-D90A8F656BF9}" type="pres">
      <dgm:prSet presAssocID="{A1C75150-B0EC-4FBC-8078-535CA588F622}" presName="connectorText" presStyleLbl="sibTrans2D1" presStyleIdx="0" presStyleCnt="2"/>
      <dgm:spPr/>
    </dgm:pt>
    <dgm:pt modelId="{1981B596-8782-46E5-A882-DDA59CE4E878}" type="pres">
      <dgm:prSet presAssocID="{02DCDE1C-EEC8-4523-A4D0-200C9EB4E243}" presName="node" presStyleLbl="node1" presStyleIdx="1" presStyleCnt="3">
        <dgm:presLayoutVars>
          <dgm:bulletEnabled val="1"/>
        </dgm:presLayoutVars>
      </dgm:prSet>
      <dgm:spPr/>
    </dgm:pt>
    <dgm:pt modelId="{AB565AF1-F951-43C0-9FD3-9EB046D37C8C}" type="pres">
      <dgm:prSet presAssocID="{742BDC18-FDAF-4A0B-A42F-69E901B64D11}" presName="sibTrans" presStyleLbl="sibTrans2D1" presStyleIdx="1" presStyleCnt="2"/>
      <dgm:spPr/>
    </dgm:pt>
    <dgm:pt modelId="{4BE9A4EE-B9B6-4FF0-A152-7819C032D2B4}" type="pres">
      <dgm:prSet presAssocID="{742BDC18-FDAF-4A0B-A42F-69E901B64D11}" presName="connectorText" presStyleLbl="sibTrans2D1" presStyleIdx="1" presStyleCnt="2"/>
      <dgm:spPr/>
    </dgm:pt>
    <dgm:pt modelId="{93DA376C-D797-4957-83FD-AC3D521CD27A}" type="pres">
      <dgm:prSet presAssocID="{199472C2-57E9-4805-9788-2CA98E8AE5DE}" presName="node" presStyleLbl="node1" presStyleIdx="2" presStyleCnt="3">
        <dgm:presLayoutVars>
          <dgm:bulletEnabled val="1"/>
        </dgm:presLayoutVars>
      </dgm:prSet>
      <dgm:spPr/>
    </dgm:pt>
  </dgm:ptLst>
  <dgm:cxnLst>
    <dgm:cxn modelId="{E5FE8A13-6016-4B1E-AFC5-7DB3EEDB1C6B}" type="presOf" srcId="{A1C75150-B0EC-4FBC-8078-535CA588F622}" destId="{75E01BAD-CD63-458F-9222-D90A8F656BF9}" srcOrd="1" destOrd="0" presId="urn:microsoft.com/office/officeart/2005/8/layout/process1"/>
    <dgm:cxn modelId="{06934322-F295-4E54-97BC-D799AB3E6D7E}" srcId="{096C3EC5-4312-4D83-A694-54AA9B357FDA}" destId="{529F583C-09BE-4807-ACC0-7F5730E18216}" srcOrd="0" destOrd="0" parTransId="{FE9C6EBF-0460-4404-AE97-A57DA97FD45E}" sibTransId="{A1C75150-B0EC-4FBC-8078-535CA588F622}"/>
    <dgm:cxn modelId="{76255F25-5A13-4BA8-9432-FF7F48C3ABB3}" type="presOf" srcId="{096C3EC5-4312-4D83-A694-54AA9B357FDA}" destId="{522D1BCC-3E51-44E3-9068-6D305C56880F}" srcOrd="0" destOrd="0" presId="urn:microsoft.com/office/officeart/2005/8/layout/process1"/>
    <dgm:cxn modelId="{338EC82A-92C6-48F4-9A38-C6067FD2D389}" srcId="{096C3EC5-4312-4D83-A694-54AA9B357FDA}" destId="{199472C2-57E9-4805-9788-2CA98E8AE5DE}" srcOrd="2" destOrd="0" parTransId="{59928BE6-2D50-4B24-8739-BF16B9A84546}" sibTransId="{45FE4F5B-5E61-4B1C-9DEC-26FFB6D7AF06}"/>
    <dgm:cxn modelId="{A581343C-D730-47D6-9EF6-7AC90B3AF647}" type="presOf" srcId="{02DCDE1C-EEC8-4523-A4D0-200C9EB4E243}" destId="{1981B596-8782-46E5-A882-DDA59CE4E878}" srcOrd="0" destOrd="0" presId="urn:microsoft.com/office/officeart/2005/8/layout/process1"/>
    <dgm:cxn modelId="{155885A1-1A2D-4F1F-90D2-E1F20585BA20}" type="presOf" srcId="{529F583C-09BE-4807-ACC0-7F5730E18216}" destId="{E6304A9C-5452-45A6-B2E9-EA1CA2BFD95B}" srcOrd="0" destOrd="0" presId="urn:microsoft.com/office/officeart/2005/8/layout/process1"/>
    <dgm:cxn modelId="{00EC9DAB-B673-41E2-978B-574C1C5F8114}" type="presOf" srcId="{742BDC18-FDAF-4A0B-A42F-69E901B64D11}" destId="{4BE9A4EE-B9B6-4FF0-A152-7819C032D2B4}" srcOrd="1" destOrd="0" presId="urn:microsoft.com/office/officeart/2005/8/layout/process1"/>
    <dgm:cxn modelId="{37FB97B2-EEA9-4974-AEA7-181FD40B69D2}" type="presOf" srcId="{A1C75150-B0EC-4FBC-8078-535CA588F622}" destId="{6BDB1928-C1D2-4E2F-9FFD-266057FC205D}" srcOrd="0" destOrd="0" presId="urn:microsoft.com/office/officeart/2005/8/layout/process1"/>
    <dgm:cxn modelId="{C7C404D1-EE3D-4BE3-B4A1-EF0A71631190}" type="presOf" srcId="{199472C2-57E9-4805-9788-2CA98E8AE5DE}" destId="{93DA376C-D797-4957-83FD-AC3D521CD27A}" srcOrd="0" destOrd="0" presId="urn:microsoft.com/office/officeart/2005/8/layout/process1"/>
    <dgm:cxn modelId="{6D4935D1-E714-4B13-93DB-376D6011027A}" type="presOf" srcId="{742BDC18-FDAF-4A0B-A42F-69E901B64D11}" destId="{AB565AF1-F951-43C0-9FD3-9EB046D37C8C}" srcOrd="0" destOrd="0" presId="urn:microsoft.com/office/officeart/2005/8/layout/process1"/>
    <dgm:cxn modelId="{FBB866E7-EF7E-41FA-8A58-D986211864B5}" srcId="{096C3EC5-4312-4D83-A694-54AA9B357FDA}" destId="{02DCDE1C-EEC8-4523-A4D0-200C9EB4E243}" srcOrd="1" destOrd="0" parTransId="{09F10CE4-848D-45F3-9683-FD2AD7571922}" sibTransId="{742BDC18-FDAF-4A0B-A42F-69E901B64D11}"/>
    <dgm:cxn modelId="{5D2BE72A-D779-475D-8B56-0963B5054273}" type="presParOf" srcId="{522D1BCC-3E51-44E3-9068-6D305C56880F}" destId="{E6304A9C-5452-45A6-B2E9-EA1CA2BFD95B}" srcOrd="0" destOrd="0" presId="urn:microsoft.com/office/officeart/2005/8/layout/process1"/>
    <dgm:cxn modelId="{8FA41496-3985-43E0-B15B-6B2FDA3F8742}" type="presParOf" srcId="{522D1BCC-3E51-44E3-9068-6D305C56880F}" destId="{6BDB1928-C1D2-4E2F-9FFD-266057FC205D}" srcOrd="1" destOrd="0" presId="urn:microsoft.com/office/officeart/2005/8/layout/process1"/>
    <dgm:cxn modelId="{F6C81E1B-5490-4844-877B-1FDE451FFCD9}" type="presParOf" srcId="{6BDB1928-C1D2-4E2F-9FFD-266057FC205D}" destId="{75E01BAD-CD63-458F-9222-D90A8F656BF9}" srcOrd="0" destOrd="0" presId="urn:microsoft.com/office/officeart/2005/8/layout/process1"/>
    <dgm:cxn modelId="{3F02E2DE-1E41-426B-9C7A-2C654A5D007A}" type="presParOf" srcId="{522D1BCC-3E51-44E3-9068-6D305C56880F}" destId="{1981B596-8782-46E5-A882-DDA59CE4E878}" srcOrd="2" destOrd="0" presId="urn:microsoft.com/office/officeart/2005/8/layout/process1"/>
    <dgm:cxn modelId="{16A6D207-67AC-4078-9CD6-BD8494BB918C}" type="presParOf" srcId="{522D1BCC-3E51-44E3-9068-6D305C56880F}" destId="{AB565AF1-F951-43C0-9FD3-9EB046D37C8C}" srcOrd="3" destOrd="0" presId="urn:microsoft.com/office/officeart/2005/8/layout/process1"/>
    <dgm:cxn modelId="{B1D6023B-B3E8-4578-B4C3-10DEF43F0131}" type="presParOf" srcId="{AB565AF1-F951-43C0-9FD3-9EB046D37C8C}" destId="{4BE9A4EE-B9B6-4FF0-A152-7819C032D2B4}" srcOrd="0" destOrd="0" presId="urn:microsoft.com/office/officeart/2005/8/layout/process1"/>
    <dgm:cxn modelId="{AE6EA6CA-87D2-4775-BC10-338F926E02A0}" type="presParOf" srcId="{522D1BCC-3E51-44E3-9068-6D305C56880F}" destId="{93DA376C-D797-4957-83FD-AC3D521CD27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F17418F-6FD2-4C42-AA56-0FF44EA0A7B1}" type="doc">
      <dgm:prSet loTypeId="urn:microsoft.com/office/officeart/2008/layout/IncreasingCircleProces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094EEC4-890D-40FF-9C23-506E355607D5}">
      <dgm:prSet phldrT="[Text]"/>
      <dgm:spPr/>
      <dgm:t>
        <a:bodyPr/>
        <a:lstStyle/>
        <a:p>
          <a:r>
            <a:rPr lang="en-US"/>
            <a:t>Minimum:</a:t>
          </a:r>
        </a:p>
      </dgm:t>
    </dgm:pt>
    <dgm:pt modelId="{95551DF4-D8A3-48C9-A06A-19DE497807D0}" type="parTrans" cxnId="{3093A609-05F8-43B8-B354-C3FD02056CF9}">
      <dgm:prSet/>
      <dgm:spPr/>
      <dgm:t>
        <a:bodyPr/>
        <a:lstStyle/>
        <a:p>
          <a:endParaRPr lang="en-US"/>
        </a:p>
      </dgm:t>
    </dgm:pt>
    <dgm:pt modelId="{575841DB-FA71-406F-ADB4-0AFF90C7872C}" type="sibTrans" cxnId="{3093A609-05F8-43B8-B354-C3FD02056CF9}">
      <dgm:prSet/>
      <dgm:spPr/>
      <dgm:t>
        <a:bodyPr/>
        <a:lstStyle/>
        <a:p>
          <a:endParaRPr lang="en-US"/>
        </a:p>
      </dgm:t>
    </dgm:pt>
    <dgm:pt modelId="{1489F7B5-BF90-492E-9050-404F69B30076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Step height</a:t>
          </a:r>
        </a:p>
      </dgm:t>
    </dgm:pt>
    <dgm:pt modelId="{DCAA2D28-008A-449B-BDC3-C191A148B8E0}" type="parTrans" cxnId="{99EB4D95-BD40-4AA7-8421-8ACAD449528E}">
      <dgm:prSet/>
      <dgm:spPr/>
      <dgm:t>
        <a:bodyPr/>
        <a:lstStyle/>
        <a:p>
          <a:endParaRPr lang="en-US"/>
        </a:p>
      </dgm:t>
    </dgm:pt>
    <dgm:pt modelId="{0FAB1A91-CE67-413D-8C4C-64B5034ECD0F}" type="sibTrans" cxnId="{99EB4D95-BD40-4AA7-8421-8ACAD449528E}">
      <dgm:prSet/>
      <dgm:spPr/>
      <dgm:t>
        <a:bodyPr/>
        <a:lstStyle/>
        <a:p>
          <a:endParaRPr lang="en-US"/>
        </a:p>
      </dgm:t>
    </dgm:pt>
    <dgm:pt modelId="{4B20D509-F565-437B-9A38-AD804B4E4D4B}">
      <dgm:prSet phldrT="[Text]"/>
      <dgm:spPr/>
      <dgm:t>
        <a:bodyPr/>
        <a:lstStyle/>
        <a:p>
          <a:r>
            <a:rPr lang="en-US"/>
            <a:t>Test Case</a:t>
          </a:r>
        </a:p>
      </dgm:t>
    </dgm:pt>
    <dgm:pt modelId="{35CB6040-EE43-41A5-AD63-021767176E4E}" type="parTrans" cxnId="{582D28B0-D58D-4D66-B01E-12F68C5E7020}">
      <dgm:prSet/>
      <dgm:spPr/>
      <dgm:t>
        <a:bodyPr/>
        <a:lstStyle/>
        <a:p>
          <a:endParaRPr lang="en-US"/>
        </a:p>
      </dgm:t>
    </dgm:pt>
    <dgm:pt modelId="{C8B029D3-B057-42C1-8717-71C73DAFA276}" type="sibTrans" cxnId="{582D28B0-D58D-4D66-B01E-12F68C5E7020}">
      <dgm:prSet/>
      <dgm:spPr/>
      <dgm:t>
        <a:bodyPr/>
        <a:lstStyle/>
        <a:p>
          <a:endParaRPr lang="en-US"/>
        </a:p>
      </dgm:t>
    </dgm:pt>
    <dgm:pt modelId="{9952052F-E5C8-4260-B8FE-935E49EE0587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Step height</a:t>
          </a:r>
        </a:p>
      </dgm:t>
    </dgm:pt>
    <dgm:pt modelId="{0C01D01C-342C-4CB2-B0C3-58C76D64E173}" type="parTrans" cxnId="{7F608D3B-E88D-4D53-A8D6-E4E7EDFAEFAF}">
      <dgm:prSet/>
      <dgm:spPr/>
      <dgm:t>
        <a:bodyPr/>
        <a:lstStyle/>
        <a:p>
          <a:endParaRPr lang="en-US"/>
        </a:p>
      </dgm:t>
    </dgm:pt>
    <dgm:pt modelId="{4CA59C93-CD60-46FC-9217-00FF196BDA45}" type="sibTrans" cxnId="{7F608D3B-E88D-4D53-A8D6-E4E7EDFAEFAF}">
      <dgm:prSet/>
      <dgm:spPr/>
      <dgm:t>
        <a:bodyPr/>
        <a:lstStyle/>
        <a:p>
          <a:endParaRPr lang="en-US"/>
        </a:p>
      </dgm:t>
    </dgm:pt>
    <dgm:pt modelId="{94F0351B-F48A-4918-B273-9DA2729EA606}">
      <dgm:prSet phldrT="[Text]"/>
      <dgm:spPr/>
      <dgm:t>
        <a:bodyPr/>
        <a:lstStyle/>
        <a:p>
          <a:r>
            <a:rPr lang="en-US"/>
            <a:t>Step Height</a:t>
          </a:r>
        </a:p>
      </dgm:t>
    </dgm:pt>
    <dgm:pt modelId="{74E880DA-BBE7-482D-905A-6C9DE451B31E}" type="parTrans" cxnId="{06125B93-3FF3-4896-A3F1-34688CF87A57}">
      <dgm:prSet/>
      <dgm:spPr/>
      <dgm:t>
        <a:bodyPr/>
        <a:lstStyle/>
        <a:p>
          <a:endParaRPr lang="en-US"/>
        </a:p>
      </dgm:t>
    </dgm:pt>
    <dgm:pt modelId="{E1FE3EAB-76B5-4D68-995A-5C63940170EA}" type="sibTrans" cxnId="{06125B93-3FF3-4896-A3F1-34688CF87A57}">
      <dgm:prSet/>
      <dgm:spPr/>
      <dgm:t>
        <a:bodyPr/>
        <a:lstStyle/>
        <a:p>
          <a:endParaRPr lang="en-US"/>
        </a:p>
      </dgm:t>
    </dgm:pt>
    <dgm:pt modelId="{72176F4E-A445-41AC-85EB-E90F1B7E3BD7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Step Height</a:t>
          </a:r>
        </a:p>
      </dgm:t>
    </dgm:pt>
    <dgm:pt modelId="{D2689380-EADE-458B-B827-29E604740537}" type="parTrans" cxnId="{058A36C5-EE86-442F-9F22-4A21D368F575}">
      <dgm:prSet/>
      <dgm:spPr/>
      <dgm:t>
        <a:bodyPr/>
        <a:lstStyle/>
        <a:p>
          <a:endParaRPr lang="en-US"/>
        </a:p>
      </dgm:t>
    </dgm:pt>
    <dgm:pt modelId="{90A32536-8730-477F-9B57-7B54839A2C4C}" type="sibTrans" cxnId="{058A36C5-EE86-442F-9F22-4A21D368F575}">
      <dgm:prSet/>
      <dgm:spPr/>
      <dgm:t>
        <a:bodyPr/>
        <a:lstStyle/>
        <a:p>
          <a:endParaRPr lang="en-US"/>
        </a:p>
      </dgm:t>
    </dgm:pt>
    <dgm:pt modelId="{E18BB897-861A-4A47-8D6D-8321110B604A}">
      <dgm:prSet/>
      <dgm:spPr/>
      <dgm:t>
        <a:bodyPr/>
        <a:lstStyle/>
        <a:p>
          <a:r>
            <a:rPr lang="en-US"/>
            <a:t>Tread depth</a:t>
          </a:r>
        </a:p>
      </dgm:t>
    </dgm:pt>
    <dgm:pt modelId="{BC5CED76-ADE6-4903-B1D7-2ECE93988F8F}" type="parTrans" cxnId="{7E9CACF5-CB52-4E95-A0A8-C34AF4F5E373}">
      <dgm:prSet/>
      <dgm:spPr/>
      <dgm:t>
        <a:bodyPr/>
        <a:lstStyle/>
        <a:p>
          <a:endParaRPr lang="en-US"/>
        </a:p>
      </dgm:t>
    </dgm:pt>
    <dgm:pt modelId="{E73AECD3-BD18-457C-9A08-BA83163418DB}" type="sibTrans" cxnId="{7E9CACF5-CB52-4E95-A0A8-C34AF4F5E373}">
      <dgm:prSet/>
      <dgm:spPr/>
      <dgm:t>
        <a:bodyPr/>
        <a:lstStyle/>
        <a:p>
          <a:endParaRPr lang="en-US"/>
        </a:p>
      </dgm:t>
    </dgm:pt>
    <dgm:pt modelId="{A493E1BF-6AE1-4AF9-BC62-3E1410D96909}">
      <dgm:prSet/>
      <dgm:spPr/>
      <dgm:t>
        <a:bodyPr/>
        <a:lstStyle/>
        <a:p>
          <a:r>
            <a:rPr lang="en-US"/>
            <a:t>Tread depth</a:t>
          </a:r>
        </a:p>
      </dgm:t>
    </dgm:pt>
    <dgm:pt modelId="{207E2F01-EA00-432D-883A-A6E1D0CD30F5}" type="parTrans" cxnId="{0AB33AC6-F8F6-44CF-B286-572DAD8AA47D}">
      <dgm:prSet/>
      <dgm:spPr/>
      <dgm:t>
        <a:bodyPr/>
        <a:lstStyle/>
        <a:p>
          <a:endParaRPr lang="en-US"/>
        </a:p>
      </dgm:t>
    </dgm:pt>
    <dgm:pt modelId="{D2C50420-2A41-417F-96C4-F3B851967707}" type="sibTrans" cxnId="{0AB33AC6-F8F6-44CF-B286-572DAD8AA47D}">
      <dgm:prSet/>
      <dgm:spPr/>
      <dgm:t>
        <a:bodyPr/>
        <a:lstStyle/>
        <a:p>
          <a:endParaRPr lang="en-US"/>
        </a:p>
      </dgm:t>
    </dgm:pt>
    <dgm:pt modelId="{E42C6944-6BAF-43DD-BE41-89365A65CCA8}">
      <dgm:prSet/>
      <dgm:spPr/>
      <dgm:t>
        <a:bodyPr/>
        <a:lstStyle/>
        <a:p>
          <a:r>
            <a:rPr lang="en-US"/>
            <a:t>Tread Depth</a:t>
          </a:r>
        </a:p>
      </dgm:t>
    </dgm:pt>
    <dgm:pt modelId="{8A065618-5AB5-45BB-8C88-CC8FDC25BC14}" type="parTrans" cxnId="{35FA1FD3-3CD7-4FE5-8FAE-9225B75118CC}">
      <dgm:prSet/>
      <dgm:spPr/>
      <dgm:t>
        <a:bodyPr/>
        <a:lstStyle/>
        <a:p>
          <a:endParaRPr lang="en-US"/>
        </a:p>
      </dgm:t>
    </dgm:pt>
    <dgm:pt modelId="{CFA1B96C-0E9E-4D17-B24F-18130EF9BA0C}" type="sibTrans" cxnId="{35FA1FD3-3CD7-4FE5-8FAE-9225B75118CC}">
      <dgm:prSet/>
      <dgm:spPr/>
      <dgm:t>
        <a:bodyPr/>
        <a:lstStyle/>
        <a:p>
          <a:endParaRPr lang="en-US"/>
        </a:p>
      </dgm:t>
    </dgm:pt>
    <dgm:pt modelId="{9580E8C6-F4E5-44AD-BADB-BD1EC52BF3B2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Flat</a:t>
          </a:r>
        </a:p>
      </dgm:t>
    </dgm:pt>
    <dgm:pt modelId="{4FECF12E-54A7-4CBF-B6EA-8682DA9FA5C4}" type="parTrans" cxnId="{9645136E-A1FE-4BDF-8828-68738A45A462}">
      <dgm:prSet/>
      <dgm:spPr/>
      <dgm:t>
        <a:bodyPr/>
        <a:lstStyle/>
        <a:p>
          <a:endParaRPr lang="en-US"/>
        </a:p>
      </dgm:t>
    </dgm:pt>
    <dgm:pt modelId="{F5A7570C-487B-4773-A8E9-663E8BA3E626}" type="sibTrans" cxnId="{9645136E-A1FE-4BDF-8828-68738A45A462}">
      <dgm:prSet/>
      <dgm:spPr/>
      <dgm:t>
        <a:bodyPr/>
        <a:lstStyle/>
        <a:p>
          <a:endParaRPr lang="en-US"/>
        </a:p>
      </dgm:t>
    </dgm:pt>
    <dgm:pt modelId="{C4D54064-8816-4565-9565-AE5CBF4E5953}">
      <dgm:prSet/>
      <dgm:spPr/>
      <dgm:t>
        <a:bodyPr/>
        <a:lstStyle/>
        <a:p>
          <a:r>
            <a:rPr lang="en-US"/>
            <a:t>Depends on system balance</a:t>
          </a:r>
        </a:p>
      </dgm:t>
    </dgm:pt>
    <dgm:pt modelId="{62658B5C-DBB0-4927-9489-4D7E6F564419}" type="sibTrans" cxnId="{E6DAB81C-7DE4-4F7A-B410-BA718F6EC7D2}">
      <dgm:prSet/>
      <dgm:spPr/>
      <dgm:t>
        <a:bodyPr/>
        <a:lstStyle/>
        <a:p>
          <a:endParaRPr lang="en-US"/>
        </a:p>
      </dgm:t>
    </dgm:pt>
    <dgm:pt modelId="{A46ECD45-8C4F-4B55-8B65-141DCE690B28}" type="parTrans" cxnId="{E6DAB81C-7DE4-4F7A-B410-BA718F6EC7D2}">
      <dgm:prSet/>
      <dgm:spPr/>
      <dgm:t>
        <a:bodyPr/>
        <a:lstStyle/>
        <a:p>
          <a:endParaRPr lang="en-US"/>
        </a:p>
      </dgm:t>
    </dgm:pt>
    <dgm:pt modelId="{781AAF5A-F566-42C2-AA1D-A0A93BA39F41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1.75in</a:t>
          </a:r>
        </a:p>
      </dgm:t>
    </dgm:pt>
    <dgm:pt modelId="{F17DDB42-0AB1-43BA-B771-A6B50006A32A}" type="parTrans" cxnId="{58077183-6C51-4ED9-994A-5AC1298B1B84}">
      <dgm:prSet/>
      <dgm:spPr/>
      <dgm:t>
        <a:bodyPr/>
        <a:lstStyle/>
        <a:p>
          <a:endParaRPr lang="en-US"/>
        </a:p>
      </dgm:t>
    </dgm:pt>
    <dgm:pt modelId="{19335F2E-A186-4F2E-BF53-B70178E99B8B}" type="sibTrans" cxnId="{58077183-6C51-4ED9-994A-5AC1298B1B84}">
      <dgm:prSet/>
      <dgm:spPr/>
      <dgm:t>
        <a:bodyPr/>
        <a:lstStyle/>
        <a:p>
          <a:endParaRPr lang="en-US"/>
        </a:p>
      </dgm:t>
    </dgm:pt>
    <dgm:pt modelId="{1FFCF465-BA34-4A1D-89A8-75088BFD844B}">
      <dgm:prSet/>
      <dgm:spPr/>
      <dgm:t>
        <a:bodyPr/>
        <a:lstStyle/>
        <a:p>
          <a:r>
            <a:rPr lang="en-US"/>
            <a:t>3in</a:t>
          </a:r>
        </a:p>
      </dgm:t>
    </dgm:pt>
    <dgm:pt modelId="{AA2D718D-7023-40BD-9137-DDCB02DA7C33}" type="parTrans" cxnId="{A784D56B-1FBD-47FD-9852-016133037DDB}">
      <dgm:prSet/>
      <dgm:spPr/>
      <dgm:t>
        <a:bodyPr/>
        <a:lstStyle/>
        <a:p>
          <a:endParaRPr lang="en-US"/>
        </a:p>
      </dgm:t>
    </dgm:pt>
    <dgm:pt modelId="{C03F8847-7A85-4886-9C9D-24CEC516B4D6}" type="sibTrans" cxnId="{A784D56B-1FBD-47FD-9852-016133037DDB}">
      <dgm:prSet/>
      <dgm:spPr/>
      <dgm:t>
        <a:bodyPr/>
        <a:lstStyle/>
        <a:p>
          <a:endParaRPr lang="en-US"/>
        </a:p>
      </dgm:t>
    </dgm:pt>
    <dgm:pt modelId="{8E43B3D7-B7BC-43AE-966C-291E9586C8BA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~4in</a:t>
          </a:r>
        </a:p>
      </dgm:t>
    </dgm:pt>
    <dgm:pt modelId="{C8F20CEF-2AA6-421A-8143-DFBB2AF57638}" type="parTrans" cxnId="{385FB9F3-08D4-4286-BCC0-DAD074198BBB}">
      <dgm:prSet/>
      <dgm:spPr/>
      <dgm:t>
        <a:bodyPr/>
        <a:lstStyle/>
        <a:p>
          <a:endParaRPr lang="en-US"/>
        </a:p>
      </dgm:t>
    </dgm:pt>
    <dgm:pt modelId="{4A2601DC-357B-4C2A-A02A-4746324ADBD0}" type="sibTrans" cxnId="{385FB9F3-08D4-4286-BCC0-DAD074198BBB}">
      <dgm:prSet/>
      <dgm:spPr/>
      <dgm:t>
        <a:bodyPr/>
        <a:lstStyle/>
        <a:p>
          <a:endParaRPr lang="en-US"/>
        </a:p>
      </dgm:t>
    </dgm:pt>
    <dgm:pt modelId="{4BFCF49A-E482-4785-9A2F-2581FDF277ED}">
      <dgm:prSet/>
      <dgm:spPr/>
      <dgm:t>
        <a:bodyPr/>
        <a:lstStyle/>
        <a:p>
          <a:r>
            <a:rPr lang="en-US"/>
            <a:t>No max</a:t>
          </a:r>
        </a:p>
      </dgm:t>
    </dgm:pt>
    <dgm:pt modelId="{74AD407F-D233-4920-ADB3-11FFC7F9116B}" type="parTrans" cxnId="{0080DBFA-A88B-4D37-B6D6-31165D29C2F9}">
      <dgm:prSet/>
      <dgm:spPr/>
      <dgm:t>
        <a:bodyPr/>
        <a:lstStyle/>
        <a:p>
          <a:endParaRPr lang="en-US"/>
        </a:p>
      </dgm:t>
    </dgm:pt>
    <dgm:pt modelId="{B43DD0DD-6AEF-445D-A1D2-ACA76661CE0F}" type="sibTrans" cxnId="{0080DBFA-A88B-4D37-B6D6-31165D29C2F9}">
      <dgm:prSet/>
      <dgm:spPr/>
      <dgm:t>
        <a:bodyPr/>
        <a:lstStyle/>
        <a:p>
          <a:endParaRPr lang="en-US"/>
        </a:p>
      </dgm:t>
    </dgm:pt>
    <dgm:pt modelId="{2AC87118-AB8E-43C5-9761-6D2248EB1685}" type="pres">
      <dgm:prSet presAssocID="{8F17418F-6FD2-4C42-AA56-0FF44EA0A7B1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95D47A6E-785E-4261-B7EA-DB6A708FEAC9}" type="pres">
      <dgm:prSet presAssocID="{7094EEC4-890D-40FF-9C23-506E355607D5}" presName="composite" presStyleCnt="0"/>
      <dgm:spPr/>
    </dgm:pt>
    <dgm:pt modelId="{91D44E27-9425-494C-B620-7A263F89CC48}" type="pres">
      <dgm:prSet presAssocID="{7094EEC4-890D-40FF-9C23-506E355607D5}" presName="BackAccent" presStyleLbl="bgShp" presStyleIdx="0" presStyleCnt="3"/>
      <dgm:spPr/>
    </dgm:pt>
    <dgm:pt modelId="{822BCA2A-D345-4C45-8862-E54A8E323990}" type="pres">
      <dgm:prSet presAssocID="{7094EEC4-890D-40FF-9C23-506E355607D5}" presName="Accent" presStyleLbl="alignNode1" presStyleIdx="0" presStyleCnt="3"/>
      <dgm:spPr/>
    </dgm:pt>
    <dgm:pt modelId="{FE2D6C59-AC00-4258-AC1F-AA4BAA53007E}" type="pres">
      <dgm:prSet presAssocID="{7094EEC4-890D-40FF-9C23-506E355607D5}" presName="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9817730B-1A6D-4224-A0F3-05FBE5F6C2E7}" type="pres">
      <dgm:prSet presAssocID="{7094EEC4-890D-40FF-9C23-506E355607D5}" presName="Parent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D9FD98CC-F215-4B84-B4DE-E198C608E577}" type="pres">
      <dgm:prSet presAssocID="{575841DB-FA71-406F-ADB4-0AFF90C7872C}" presName="sibTrans" presStyleCnt="0"/>
      <dgm:spPr/>
    </dgm:pt>
    <dgm:pt modelId="{E4AB0FDC-4514-4D07-B23C-40C08F098305}" type="pres">
      <dgm:prSet presAssocID="{4B20D509-F565-437B-9A38-AD804B4E4D4B}" presName="composite" presStyleCnt="0"/>
      <dgm:spPr/>
    </dgm:pt>
    <dgm:pt modelId="{E47D17AF-42A0-436D-9FBD-FB656B3372BE}" type="pres">
      <dgm:prSet presAssocID="{4B20D509-F565-437B-9A38-AD804B4E4D4B}" presName="BackAccent" presStyleLbl="bgShp" presStyleIdx="1" presStyleCnt="3"/>
      <dgm:spPr/>
    </dgm:pt>
    <dgm:pt modelId="{7B8E4ADD-2DBB-4A0B-AA62-C41A95F0FEDF}" type="pres">
      <dgm:prSet presAssocID="{4B20D509-F565-437B-9A38-AD804B4E4D4B}" presName="Accent" presStyleLbl="alignNode1" presStyleIdx="1" presStyleCnt="3"/>
      <dgm:spPr/>
    </dgm:pt>
    <dgm:pt modelId="{0C03FED3-6E94-4E5D-ADF1-0F285DA6168D}" type="pres">
      <dgm:prSet presAssocID="{4B20D509-F565-437B-9A38-AD804B4E4D4B}" presName="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233C2E97-03B1-46C4-A937-92A46514F2B2}" type="pres">
      <dgm:prSet presAssocID="{4B20D509-F565-437B-9A38-AD804B4E4D4B}" presName="Parent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48D5A4CA-5396-4F5C-A5BF-6BF54FAF2833}" type="pres">
      <dgm:prSet presAssocID="{C8B029D3-B057-42C1-8717-71C73DAFA276}" presName="sibTrans" presStyleCnt="0"/>
      <dgm:spPr/>
    </dgm:pt>
    <dgm:pt modelId="{1B5F576C-3E57-40B1-85F9-96A7898545F4}" type="pres">
      <dgm:prSet presAssocID="{94F0351B-F48A-4918-B273-9DA2729EA606}" presName="composite" presStyleCnt="0"/>
      <dgm:spPr/>
    </dgm:pt>
    <dgm:pt modelId="{11ACF0C6-0911-4039-A8AD-DA09DD4CBE57}" type="pres">
      <dgm:prSet presAssocID="{94F0351B-F48A-4918-B273-9DA2729EA606}" presName="BackAccent" presStyleLbl="bgShp" presStyleIdx="2" presStyleCnt="3"/>
      <dgm:spPr/>
    </dgm:pt>
    <dgm:pt modelId="{037343B9-E06F-47AE-8990-5EA77436C49E}" type="pres">
      <dgm:prSet presAssocID="{94F0351B-F48A-4918-B273-9DA2729EA606}" presName="Accent" presStyleLbl="alignNode1" presStyleIdx="2" presStyleCnt="3"/>
      <dgm:spPr/>
    </dgm:pt>
    <dgm:pt modelId="{508E008E-BF3A-4F6D-946B-B4DAB67208DF}" type="pres">
      <dgm:prSet presAssocID="{94F0351B-F48A-4918-B273-9DA2729EA606}" presName="Child" presStyleLbl="revTx" presStyleIdx="4" presStyleCnt="6" custScaleX="101640">
        <dgm:presLayoutVars>
          <dgm:chMax val="0"/>
          <dgm:chPref val="0"/>
          <dgm:bulletEnabled val="1"/>
        </dgm:presLayoutVars>
      </dgm:prSet>
      <dgm:spPr/>
    </dgm:pt>
    <dgm:pt modelId="{81A2483C-059C-4202-99EF-A1E37A51206B}" type="pres">
      <dgm:prSet presAssocID="{94F0351B-F48A-4918-B273-9DA2729EA606}" presName="Parent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53672407-7DDA-4E59-840B-C265817EDEEF}" type="presOf" srcId="{E18BB897-861A-4A47-8D6D-8321110B604A}" destId="{FE2D6C59-AC00-4258-AC1F-AA4BAA53007E}" srcOrd="0" destOrd="2" presId="urn:microsoft.com/office/officeart/2008/layout/IncreasingCircleProcess"/>
    <dgm:cxn modelId="{3093A609-05F8-43B8-B354-C3FD02056CF9}" srcId="{8F17418F-6FD2-4C42-AA56-0FF44EA0A7B1}" destId="{7094EEC4-890D-40FF-9C23-506E355607D5}" srcOrd="0" destOrd="0" parTransId="{95551DF4-D8A3-48C9-A06A-19DE497807D0}" sibTransId="{575841DB-FA71-406F-ADB4-0AFF90C7872C}"/>
    <dgm:cxn modelId="{E141F10F-4354-448A-BB5D-C834DE046CA9}" type="presOf" srcId="{72176F4E-A445-41AC-85EB-E90F1B7E3BD7}" destId="{508E008E-BF3A-4F6D-946B-B4DAB67208DF}" srcOrd="0" destOrd="0" presId="urn:microsoft.com/office/officeart/2008/layout/IncreasingCircleProcess"/>
    <dgm:cxn modelId="{BC7E2F11-DD9A-4074-BA73-952C016BD402}" type="presOf" srcId="{A493E1BF-6AE1-4AF9-BC62-3E1410D96909}" destId="{0C03FED3-6E94-4E5D-ADF1-0F285DA6168D}" srcOrd="0" destOrd="2" presId="urn:microsoft.com/office/officeart/2008/layout/IncreasingCircleProcess"/>
    <dgm:cxn modelId="{E6DAB81C-7DE4-4F7A-B410-BA718F6EC7D2}" srcId="{E18BB897-861A-4A47-8D6D-8321110B604A}" destId="{C4D54064-8816-4565-9565-AE5CBF4E5953}" srcOrd="0" destOrd="0" parTransId="{A46ECD45-8C4F-4B55-8B65-141DCE690B28}" sibTransId="{62658B5C-DBB0-4927-9489-4D7E6F564419}"/>
    <dgm:cxn modelId="{2064C521-A786-4C82-AD3D-50B97EDC2F2A}" type="presOf" srcId="{781AAF5A-F566-42C2-AA1D-A0A93BA39F41}" destId="{0C03FED3-6E94-4E5D-ADF1-0F285DA6168D}" srcOrd="0" destOrd="1" presId="urn:microsoft.com/office/officeart/2008/layout/IncreasingCircleProcess"/>
    <dgm:cxn modelId="{7F608D3B-E88D-4D53-A8D6-E4E7EDFAEFAF}" srcId="{4B20D509-F565-437B-9A38-AD804B4E4D4B}" destId="{9952052F-E5C8-4260-B8FE-935E49EE0587}" srcOrd="0" destOrd="0" parTransId="{0C01D01C-342C-4CB2-B0C3-58C76D64E173}" sibTransId="{4CA59C93-CD60-46FC-9217-00FF196BDA45}"/>
    <dgm:cxn modelId="{03014E3C-B1C9-4BBF-B0D3-CD0836074BE2}" type="presOf" srcId="{94F0351B-F48A-4918-B273-9DA2729EA606}" destId="{81A2483C-059C-4202-99EF-A1E37A51206B}" srcOrd="0" destOrd="0" presId="urn:microsoft.com/office/officeart/2008/layout/IncreasingCircleProcess"/>
    <dgm:cxn modelId="{59CB4D41-2BB2-42E1-9825-439F7C7F87AC}" type="presOf" srcId="{4BFCF49A-E482-4785-9A2F-2581FDF277ED}" destId="{508E008E-BF3A-4F6D-946B-B4DAB67208DF}" srcOrd="0" destOrd="3" presId="urn:microsoft.com/office/officeart/2008/layout/IncreasingCircleProcess"/>
    <dgm:cxn modelId="{825B1F49-71A0-4599-BAF4-79F688C793E8}" type="presOf" srcId="{8E43B3D7-B7BC-43AE-966C-291E9586C8BA}" destId="{508E008E-BF3A-4F6D-946B-B4DAB67208DF}" srcOrd="0" destOrd="1" presId="urn:microsoft.com/office/officeart/2008/layout/IncreasingCircleProcess"/>
    <dgm:cxn modelId="{ED009563-A53B-47DF-B49D-7340201E83B8}" type="presOf" srcId="{E42C6944-6BAF-43DD-BE41-89365A65CCA8}" destId="{508E008E-BF3A-4F6D-946B-B4DAB67208DF}" srcOrd="0" destOrd="2" presId="urn:microsoft.com/office/officeart/2008/layout/IncreasingCircleProcess"/>
    <dgm:cxn modelId="{4AF19164-9165-4FC6-8200-AAE8422CF300}" type="presOf" srcId="{4B20D509-F565-437B-9A38-AD804B4E4D4B}" destId="{233C2E97-03B1-46C4-A937-92A46514F2B2}" srcOrd="0" destOrd="0" presId="urn:microsoft.com/office/officeart/2008/layout/IncreasingCircleProcess"/>
    <dgm:cxn modelId="{A784D56B-1FBD-47FD-9852-016133037DDB}" srcId="{A493E1BF-6AE1-4AF9-BC62-3E1410D96909}" destId="{1FFCF465-BA34-4A1D-89A8-75088BFD844B}" srcOrd="0" destOrd="0" parTransId="{AA2D718D-7023-40BD-9137-DDCB02DA7C33}" sibTransId="{C03F8847-7A85-4886-9C9D-24CEC516B4D6}"/>
    <dgm:cxn modelId="{9645136E-A1FE-4BDF-8828-68738A45A462}" srcId="{1489F7B5-BF90-492E-9050-404F69B30076}" destId="{9580E8C6-F4E5-44AD-BADB-BD1EC52BF3B2}" srcOrd="0" destOrd="0" parTransId="{4FECF12E-54A7-4CBF-B6EA-8682DA9FA5C4}" sibTransId="{F5A7570C-487B-4773-A8E9-663E8BA3E626}"/>
    <dgm:cxn modelId="{58077183-6C51-4ED9-994A-5AC1298B1B84}" srcId="{9952052F-E5C8-4260-B8FE-935E49EE0587}" destId="{781AAF5A-F566-42C2-AA1D-A0A93BA39F41}" srcOrd="0" destOrd="0" parTransId="{F17DDB42-0AB1-43BA-B771-A6B50006A32A}" sibTransId="{19335F2E-A186-4F2E-BF53-B70178E99B8B}"/>
    <dgm:cxn modelId="{308ADA83-77D7-4D39-8BA7-4658F5EB6685}" type="presOf" srcId="{9580E8C6-F4E5-44AD-BADB-BD1EC52BF3B2}" destId="{FE2D6C59-AC00-4258-AC1F-AA4BAA53007E}" srcOrd="0" destOrd="1" presId="urn:microsoft.com/office/officeart/2008/layout/IncreasingCircleProcess"/>
    <dgm:cxn modelId="{2C593393-E836-4D1C-86FC-A9F5EE9708E1}" type="presOf" srcId="{C4D54064-8816-4565-9565-AE5CBF4E5953}" destId="{FE2D6C59-AC00-4258-AC1F-AA4BAA53007E}" srcOrd="0" destOrd="3" presId="urn:microsoft.com/office/officeart/2008/layout/IncreasingCircleProcess"/>
    <dgm:cxn modelId="{06125B93-3FF3-4896-A3F1-34688CF87A57}" srcId="{8F17418F-6FD2-4C42-AA56-0FF44EA0A7B1}" destId="{94F0351B-F48A-4918-B273-9DA2729EA606}" srcOrd="2" destOrd="0" parTransId="{74E880DA-BBE7-482D-905A-6C9DE451B31E}" sibTransId="{E1FE3EAB-76B5-4D68-995A-5C63940170EA}"/>
    <dgm:cxn modelId="{99EB4D95-BD40-4AA7-8421-8ACAD449528E}" srcId="{7094EEC4-890D-40FF-9C23-506E355607D5}" destId="{1489F7B5-BF90-492E-9050-404F69B30076}" srcOrd="0" destOrd="0" parTransId="{DCAA2D28-008A-449B-BDC3-C191A148B8E0}" sibTransId="{0FAB1A91-CE67-413D-8C4C-64B5034ECD0F}"/>
    <dgm:cxn modelId="{9D66639C-64AD-404C-8C7D-7E7F1418E1F8}" type="presOf" srcId="{1489F7B5-BF90-492E-9050-404F69B30076}" destId="{FE2D6C59-AC00-4258-AC1F-AA4BAA53007E}" srcOrd="0" destOrd="0" presId="urn:microsoft.com/office/officeart/2008/layout/IncreasingCircleProcess"/>
    <dgm:cxn modelId="{582D28B0-D58D-4D66-B01E-12F68C5E7020}" srcId="{8F17418F-6FD2-4C42-AA56-0FF44EA0A7B1}" destId="{4B20D509-F565-437B-9A38-AD804B4E4D4B}" srcOrd="1" destOrd="0" parTransId="{35CB6040-EE43-41A5-AD63-021767176E4E}" sibTransId="{C8B029D3-B057-42C1-8717-71C73DAFA276}"/>
    <dgm:cxn modelId="{F2D117B7-8847-427F-9B68-E9E8F80A6BBB}" type="presOf" srcId="{7094EEC4-890D-40FF-9C23-506E355607D5}" destId="{9817730B-1A6D-4224-A0F3-05FBE5F6C2E7}" srcOrd="0" destOrd="0" presId="urn:microsoft.com/office/officeart/2008/layout/IncreasingCircleProcess"/>
    <dgm:cxn modelId="{058A36C5-EE86-442F-9F22-4A21D368F575}" srcId="{94F0351B-F48A-4918-B273-9DA2729EA606}" destId="{72176F4E-A445-41AC-85EB-E90F1B7E3BD7}" srcOrd="0" destOrd="0" parTransId="{D2689380-EADE-458B-B827-29E604740537}" sibTransId="{90A32536-8730-477F-9B57-7B54839A2C4C}"/>
    <dgm:cxn modelId="{0AB33AC6-F8F6-44CF-B286-572DAD8AA47D}" srcId="{4B20D509-F565-437B-9A38-AD804B4E4D4B}" destId="{A493E1BF-6AE1-4AF9-BC62-3E1410D96909}" srcOrd="1" destOrd="0" parTransId="{207E2F01-EA00-432D-883A-A6E1D0CD30F5}" sibTransId="{D2C50420-2A41-417F-96C4-F3B851967707}"/>
    <dgm:cxn modelId="{35FA1FD3-3CD7-4FE5-8FAE-9225B75118CC}" srcId="{94F0351B-F48A-4918-B273-9DA2729EA606}" destId="{E42C6944-6BAF-43DD-BE41-89365A65CCA8}" srcOrd="1" destOrd="0" parTransId="{8A065618-5AB5-45BB-8C88-CC8FDC25BC14}" sibTransId="{CFA1B96C-0E9E-4D17-B24F-18130EF9BA0C}"/>
    <dgm:cxn modelId="{AE92FAD6-951F-4784-A9FF-5762FBBBE7D2}" type="presOf" srcId="{9952052F-E5C8-4260-B8FE-935E49EE0587}" destId="{0C03FED3-6E94-4E5D-ADF1-0F285DA6168D}" srcOrd="0" destOrd="0" presId="urn:microsoft.com/office/officeart/2008/layout/IncreasingCircleProcess"/>
    <dgm:cxn modelId="{0147B9E2-8206-4520-B6DF-181E46CE8DC3}" type="presOf" srcId="{8F17418F-6FD2-4C42-AA56-0FF44EA0A7B1}" destId="{2AC87118-AB8E-43C5-9761-6D2248EB1685}" srcOrd="0" destOrd="0" presId="urn:microsoft.com/office/officeart/2008/layout/IncreasingCircleProcess"/>
    <dgm:cxn modelId="{385FB9F3-08D4-4286-BCC0-DAD074198BBB}" srcId="{72176F4E-A445-41AC-85EB-E90F1B7E3BD7}" destId="{8E43B3D7-B7BC-43AE-966C-291E9586C8BA}" srcOrd="0" destOrd="0" parTransId="{C8F20CEF-2AA6-421A-8143-DFBB2AF57638}" sibTransId="{4A2601DC-357B-4C2A-A02A-4746324ADBD0}"/>
    <dgm:cxn modelId="{7E9CACF5-CB52-4E95-A0A8-C34AF4F5E373}" srcId="{7094EEC4-890D-40FF-9C23-506E355607D5}" destId="{E18BB897-861A-4A47-8D6D-8321110B604A}" srcOrd="1" destOrd="0" parTransId="{BC5CED76-ADE6-4903-B1D7-2ECE93988F8F}" sibTransId="{E73AECD3-BD18-457C-9A08-BA83163418DB}"/>
    <dgm:cxn modelId="{0080DBFA-A88B-4D37-B6D6-31165D29C2F9}" srcId="{E42C6944-6BAF-43DD-BE41-89365A65CCA8}" destId="{4BFCF49A-E482-4785-9A2F-2581FDF277ED}" srcOrd="0" destOrd="0" parTransId="{74AD407F-D233-4920-ADB3-11FFC7F9116B}" sibTransId="{B43DD0DD-6AEF-445D-A1D2-ACA76661CE0F}"/>
    <dgm:cxn modelId="{ECDA86FE-B5C8-43FD-9D0D-4C1D67F18909}" type="presOf" srcId="{1FFCF465-BA34-4A1D-89A8-75088BFD844B}" destId="{0C03FED3-6E94-4E5D-ADF1-0F285DA6168D}" srcOrd="0" destOrd="3" presId="urn:microsoft.com/office/officeart/2008/layout/IncreasingCircleProcess"/>
    <dgm:cxn modelId="{FAF59EAE-3E9A-4A67-820F-DA9DFFD0D41D}" type="presParOf" srcId="{2AC87118-AB8E-43C5-9761-6D2248EB1685}" destId="{95D47A6E-785E-4261-B7EA-DB6A708FEAC9}" srcOrd="0" destOrd="0" presId="urn:microsoft.com/office/officeart/2008/layout/IncreasingCircleProcess"/>
    <dgm:cxn modelId="{3BA0BAA2-D2BB-4058-9216-0FBEE5E481C5}" type="presParOf" srcId="{95D47A6E-785E-4261-B7EA-DB6A708FEAC9}" destId="{91D44E27-9425-494C-B620-7A263F89CC48}" srcOrd="0" destOrd="0" presId="urn:microsoft.com/office/officeart/2008/layout/IncreasingCircleProcess"/>
    <dgm:cxn modelId="{33C4DCFE-3342-4673-840C-D002DC81764D}" type="presParOf" srcId="{95D47A6E-785E-4261-B7EA-DB6A708FEAC9}" destId="{822BCA2A-D345-4C45-8862-E54A8E323990}" srcOrd="1" destOrd="0" presId="urn:microsoft.com/office/officeart/2008/layout/IncreasingCircleProcess"/>
    <dgm:cxn modelId="{02C6147E-E665-4B2B-A586-222340F95BB4}" type="presParOf" srcId="{95D47A6E-785E-4261-B7EA-DB6A708FEAC9}" destId="{FE2D6C59-AC00-4258-AC1F-AA4BAA53007E}" srcOrd="2" destOrd="0" presId="urn:microsoft.com/office/officeart/2008/layout/IncreasingCircleProcess"/>
    <dgm:cxn modelId="{2F96FD34-9ECB-4F6D-A37B-A3AF7BFEE1B8}" type="presParOf" srcId="{95D47A6E-785E-4261-B7EA-DB6A708FEAC9}" destId="{9817730B-1A6D-4224-A0F3-05FBE5F6C2E7}" srcOrd="3" destOrd="0" presId="urn:microsoft.com/office/officeart/2008/layout/IncreasingCircleProcess"/>
    <dgm:cxn modelId="{582A1C65-A480-4C5E-A1BA-C2C85C6DE4F1}" type="presParOf" srcId="{2AC87118-AB8E-43C5-9761-6D2248EB1685}" destId="{D9FD98CC-F215-4B84-B4DE-E198C608E577}" srcOrd="1" destOrd="0" presId="urn:microsoft.com/office/officeart/2008/layout/IncreasingCircleProcess"/>
    <dgm:cxn modelId="{D8C17405-2167-4D94-A99A-2B96BCDAC3DD}" type="presParOf" srcId="{2AC87118-AB8E-43C5-9761-6D2248EB1685}" destId="{E4AB0FDC-4514-4D07-B23C-40C08F098305}" srcOrd="2" destOrd="0" presId="urn:microsoft.com/office/officeart/2008/layout/IncreasingCircleProcess"/>
    <dgm:cxn modelId="{C47876A3-2B54-49F8-A1A7-A1AB3FD39022}" type="presParOf" srcId="{E4AB0FDC-4514-4D07-B23C-40C08F098305}" destId="{E47D17AF-42A0-436D-9FBD-FB656B3372BE}" srcOrd="0" destOrd="0" presId="urn:microsoft.com/office/officeart/2008/layout/IncreasingCircleProcess"/>
    <dgm:cxn modelId="{6D19CEF1-BCDD-4793-9595-59A988D1E4E1}" type="presParOf" srcId="{E4AB0FDC-4514-4D07-B23C-40C08F098305}" destId="{7B8E4ADD-2DBB-4A0B-AA62-C41A95F0FEDF}" srcOrd="1" destOrd="0" presId="urn:microsoft.com/office/officeart/2008/layout/IncreasingCircleProcess"/>
    <dgm:cxn modelId="{C7532518-A276-4C45-B677-5A4DD7C21818}" type="presParOf" srcId="{E4AB0FDC-4514-4D07-B23C-40C08F098305}" destId="{0C03FED3-6E94-4E5D-ADF1-0F285DA6168D}" srcOrd="2" destOrd="0" presId="urn:microsoft.com/office/officeart/2008/layout/IncreasingCircleProcess"/>
    <dgm:cxn modelId="{A47E8F8D-EDEA-4953-8ABA-043B5902FA5B}" type="presParOf" srcId="{E4AB0FDC-4514-4D07-B23C-40C08F098305}" destId="{233C2E97-03B1-46C4-A937-92A46514F2B2}" srcOrd="3" destOrd="0" presId="urn:microsoft.com/office/officeart/2008/layout/IncreasingCircleProcess"/>
    <dgm:cxn modelId="{280A614E-19FE-4D5A-A0ED-F21EE98B4DAF}" type="presParOf" srcId="{2AC87118-AB8E-43C5-9761-6D2248EB1685}" destId="{48D5A4CA-5396-4F5C-A5BF-6BF54FAF2833}" srcOrd="3" destOrd="0" presId="urn:microsoft.com/office/officeart/2008/layout/IncreasingCircleProcess"/>
    <dgm:cxn modelId="{99F683C6-6FC6-4AE4-BACB-9C637BBAE502}" type="presParOf" srcId="{2AC87118-AB8E-43C5-9761-6D2248EB1685}" destId="{1B5F576C-3E57-40B1-85F9-96A7898545F4}" srcOrd="4" destOrd="0" presId="urn:microsoft.com/office/officeart/2008/layout/IncreasingCircleProcess"/>
    <dgm:cxn modelId="{9B22578F-080D-4145-928A-94C934EEE21B}" type="presParOf" srcId="{1B5F576C-3E57-40B1-85F9-96A7898545F4}" destId="{11ACF0C6-0911-4039-A8AD-DA09DD4CBE57}" srcOrd="0" destOrd="0" presId="urn:microsoft.com/office/officeart/2008/layout/IncreasingCircleProcess"/>
    <dgm:cxn modelId="{F209F19B-88A1-4F9C-9B40-49F077A364EB}" type="presParOf" srcId="{1B5F576C-3E57-40B1-85F9-96A7898545F4}" destId="{037343B9-E06F-47AE-8990-5EA77436C49E}" srcOrd="1" destOrd="0" presId="urn:microsoft.com/office/officeart/2008/layout/IncreasingCircleProcess"/>
    <dgm:cxn modelId="{B03AA8ED-8A52-4947-A06A-E085751304E2}" type="presParOf" srcId="{1B5F576C-3E57-40B1-85F9-96A7898545F4}" destId="{508E008E-BF3A-4F6D-946B-B4DAB67208DF}" srcOrd="2" destOrd="0" presId="urn:microsoft.com/office/officeart/2008/layout/IncreasingCircleProcess"/>
    <dgm:cxn modelId="{7295CA70-723F-4CDD-90A0-6EFD0E5C94D7}" type="presParOf" srcId="{1B5F576C-3E57-40B1-85F9-96A7898545F4}" destId="{81A2483C-059C-4202-99EF-A1E37A51206B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8F8FC8-4ADA-488A-A3D1-6658C376ACC8}">
      <dsp:nvSpPr>
        <dsp:cNvPr id="0" name=""/>
        <dsp:cNvSpPr/>
      </dsp:nvSpPr>
      <dsp:spPr>
        <a:xfrm>
          <a:off x="3288" y="25967"/>
          <a:ext cx="3206526" cy="108638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Electrical Components</a:t>
          </a:r>
        </a:p>
      </dsp:txBody>
      <dsp:txXfrm>
        <a:off x="3288" y="25967"/>
        <a:ext cx="3206526" cy="1086386"/>
      </dsp:txXfrm>
    </dsp:sp>
    <dsp:sp modelId="{3E73CE1D-043D-4D02-A407-353550CA6859}">
      <dsp:nvSpPr>
        <dsp:cNvPr id="0" name=""/>
        <dsp:cNvSpPr/>
      </dsp:nvSpPr>
      <dsp:spPr>
        <a:xfrm>
          <a:off x="3288" y="1112353"/>
          <a:ext cx="3206526" cy="44469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/>
            <a:t>11.1V 5200mAH LiPo Battery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/>
            <a:t>Arduino Due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/>
            <a:t>LS7866 Quadrature Counter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/>
            <a:t>TB67H420FTG Motor Driver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/>
            <a:t>PCB</a:t>
          </a:r>
        </a:p>
      </dsp:txBody>
      <dsp:txXfrm>
        <a:off x="3288" y="1112353"/>
        <a:ext cx="3206526" cy="4446900"/>
      </dsp:txXfrm>
    </dsp:sp>
    <dsp:sp modelId="{A67FD432-4968-41C8-A1CB-01E097E23631}">
      <dsp:nvSpPr>
        <dsp:cNvPr id="0" name=""/>
        <dsp:cNvSpPr/>
      </dsp:nvSpPr>
      <dsp:spPr>
        <a:xfrm>
          <a:off x="3658728" y="25967"/>
          <a:ext cx="3206526" cy="108638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Structural Components</a:t>
          </a:r>
        </a:p>
      </dsp:txBody>
      <dsp:txXfrm>
        <a:off x="3658728" y="25967"/>
        <a:ext cx="3206526" cy="1086386"/>
      </dsp:txXfrm>
    </dsp:sp>
    <dsp:sp modelId="{ECA40BF0-D54E-47A9-A7C6-1EF6BFC01DFD}">
      <dsp:nvSpPr>
        <dsp:cNvPr id="0" name=""/>
        <dsp:cNvSpPr/>
      </dsp:nvSpPr>
      <dsp:spPr>
        <a:xfrm>
          <a:off x="3658728" y="1112353"/>
          <a:ext cx="3206526" cy="44469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/>
            <a:t>T-slotted Framing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/>
            <a:t>T Slot Fasteners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/>
            <a:t>T Slot Structural </a:t>
          </a:r>
        </a:p>
      </dsp:txBody>
      <dsp:txXfrm>
        <a:off x="3658728" y="1112353"/>
        <a:ext cx="3206526" cy="4446900"/>
      </dsp:txXfrm>
    </dsp:sp>
    <dsp:sp modelId="{4E95FA69-3ADB-497C-A253-9D2E8366C007}">
      <dsp:nvSpPr>
        <dsp:cNvPr id="0" name=""/>
        <dsp:cNvSpPr/>
      </dsp:nvSpPr>
      <dsp:spPr>
        <a:xfrm>
          <a:off x="7314168" y="25967"/>
          <a:ext cx="3206526" cy="108638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Shafts and Bearings</a:t>
          </a:r>
        </a:p>
      </dsp:txBody>
      <dsp:txXfrm>
        <a:off x="7314168" y="25967"/>
        <a:ext cx="3206526" cy="1086386"/>
      </dsp:txXfrm>
    </dsp:sp>
    <dsp:sp modelId="{0769EDB9-A9DD-4BB2-80DE-74D3939878AF}">
      <dsp:nvSpPr>
        <dsp:cNvPr id="0" name=""/>
        <dsp:cNvSpPr/>
      </dsp:nvSpPr>
      <dsp:spPr>
        <a:xfrm>
          <a:off x="7314168" y="1112353"/>
          <a:ext cx="3206526" cy="44469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/>
            <a:t>Lead Screws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/>
            <a:t>Shafts (8mm)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/>
            <a:t>Skateboard Bearings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/>
            <a:t>8mm Linear Bearings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/>
            <a:t>Shafts (4mm)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/>
            <a:t>Rotary Bearings</a:t>
          </a:r>
        </a:p>
      </dsp:txBody>
      <dsp:txXfrm>
        <a:off x="7314168" y="1112353"/>
        <a:ext cx="3206526" cy="44469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B0D99B-88B9-485E-89AA-AD8B47AE4D4E}">
      <dsp:nvSpPr>
        <dsp:cNvPr id="0" name=""/>
        <dsp:cNvSpPr/>
      </dsp:nvSpPr>
      <dsp:spPr>
        <a:xfrm>
          <a:off x="1328413" y="452265"/>
          <a:ext cx="2088609" cy="3950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96520" rIns="270256" bIns="96520" numCol="1" spcCol="1270" anchor="ctr" anchorCtr="0">
          <a:noAutofit/>
        </a:bodyPr>
        <a:lstStyle/>
        <a:p>
          <a:pPr marL="0" lvl="0" indent="0" algn="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Zero Current Holding Torque should be enough</a:t>
          </a:r>
        </a:p>
      </dsp:txBody>
      <dsp:txXfrm>
        <a:off x="1328413" y="452265"/>
        <a:ext cx="2088609" cy="3950100"/>
      </dsp:txXfrm>
    </dsp:sp>
    <dsp:sp modelId="{943AB56A-EF03-4C59-A553-ECD10F188C83}">
      <dsp:nvSpPr>
        <dsp:cNvPr id="0" name=""/>
        <dsp:cNvSpPr/>
      </dsp:nvSpPr>
      <dsp:spPr>
        <a:xfrm>
          <a:off x="3417023" y="452265"/>
          <a:ext cx="417721" cy="3950100"/>
        </a:xfrm>
        <a:prstGeom prst="leftBrace">
          <a:avLst>
            <a:gd name="adj1" fmla="val 35000"/>
            <a:gd name="adj2" fmla="val 50000"/>
          </a:avLst>
        </a:prstGeom>
        <a:noFill/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2A319B-73D2-41CC-8FD0-E83FE619CFC2}">
      <dsp:nvSpPr>
        <dsp:cNvPr id="0" name=""/>
        <dsp:cNvSpPr/>
      </dsp:nvSpPr>
      <dsp:spPr>
        <a:xfrm>
          <a:off x="4001833" y="452265"/>
          <a:ext cx="3032356" cy="39501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800" kern="1200"/>
            <a:t>If not, we are looking into physical shaft brakes</a:t>
          </a:r>
        </a:p>
      </dsp:txBody>
      <dsp:txXfrm>
        <a:off x="4001833" y="452265"/>
        <a:ext cx="3032356" cy="3950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304A9C-5452-45A6-B2E9-EA1CA2BFD95B}">
      <dsp:nvSpPr>
        <dsp:cNvPr id="0" name=""/>
        <dsp:cNvSpPr/>
      </dsp:nvSpPr>
      <dsp:spPr>
        <a:xfrm>
          <a:off x="9556" y="2204364"/>
          <a:ext cx="2856298" cy="171377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5 second step time : 6rpm</a:t>
          </a:r>
        </a:p>
      </dsp:txBody>
      <dsp:txXfrm>
        <a:off x="59751" y="2254559"/>
        <a:ext cx="2755908" cy="1613389"/>
      </dsp:txXfrm>
    </dsp:sp>
    <dsp:sp modelId="{6BDB1928-C1D2-4E2F-9FFD-266057FC205D}">
      <dsp:nvSpPr>
        <dsp:cNvPr id="0" name=""/>
        <dsp:cNvSpPr/>
      </dsp:nvSpPr>
      <dsp:spPr>
        <a:xfrm>
          <a:off x="3151484" y="2707073"/>
          <a:ext cx="605535" cy="7083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3151484" y="2848745"/>
        <a:ext cx="423875" cy="425018"/>
      </dsp:txXfrm>
    </dsp:sp>
    <dsp:sp modelId="{1981B596-8782-46E5-A882-DDA59CE4E878}">
      <dsp:nvSpPr>
        <dsp:cNvPr id="0" name=""/>
        <dsp:cNvSpPr/>
      </dsp:nvSpPr>
      <dsp:spPr>
        <a:xfrm>
          <a:off x="4008374" y="2204364"/>
          <a:ext cx="2856298" cy="171377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We can climb 5 seconds per leg per step</a:t>
          </a:r>
        </a:p>
      </dsp:txBody>
      <dsp:txXfrm>
        <a:off x="4058569" y="2254559"/>
        <a:ext cx="2755908" cy="1613389"/>
      </dsp:txXfrm>
    </dsp:sp>
    <dsp:sp modelId="{AB565AF1-F951-43C0-9FD3-9EB046D37C8C}">
      <dsp:nvSpPr>
        <dsp:cNvPr id="0" name=""/>
        <dsp:cNvSpPr/>
      </dsp:nvSpPr>
      <dsp:spPr>
        <a:xfrm>
          <a:off x="7150302" y="2707073"/>
          <a:ext cx="605535" cy="7083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7150302" y="2848745"/>
        <a:ext cx="423875" cy="425018"/>
      </dsp:txXfrm>
    </dsp:sp>
    <dsp:sp modelId="{93DA376C-D797-4957-83FD-AC3D521CD27A}">
      <dsp:nvSpPr>
        <dsp:cNvPr id="0" name=""/>
        <dsp:cNvSpPr/>
      </dsp:nvSpPr>
      <dsp:spPr>
        <a:xfrm>
          <a:off x="8007192" y="2204364"/>
          <a:ext cx="2856298" cy="171377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20 seconds per step total</a:t>
          </a:r>
        </a:p>
      </dsp:txBody>
      <dsp:txXfrm>
        <a:off x="8057387" y="2254559"/>
        <a:ext cx="2755908" cy="16133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D44E27-9425-494C-B620-7A263F89CC48}">
      <dsp:nvSpPr>
        <dsp:cNvPr id="0" name=""/>
        <dsp:cNvSpPr/>
      </dsp:nvSpPr>
      <dsp:spPr>
        <a:xfrm>
          <a:off x="4368" y="0"/>
          <a:ext cx="812766" cy="81276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2BCA2A-D345-4C45-8862-E54A8E323990}">
      <dsp:nvSpPr>
        <dsp:cNvPr id="0" name=""/>
        <dsp:cNvSpPr/>
      </dsp:nvSpPr>
      <dsp:spPr>
        <a:xfrm>
          <a:off x="85645" y="81276"/>
          <a:ext cx="650212" cy="650212"/>
        </a:xfrm>
        <a:prstGeom prst="chord">
          <a:avLst>
            <a:gd name="adj1" fmla="val 1168272"/>
            <a:gd name="adj2" fmla="val 9631728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2D6C59-AC00-4258-AC1F-AA4BAA53007E}">
      <dsp:nvSpPr>
        <dsp:cNvPr id="0" name=""/>
        <dsp:cNvSpPr/>
      </dsp:nvSpPr>
      <dsp:spPr>
        <a:xfrm>
          <a:off x="986461" y="812766"/>
          <a:ext cx="2404433" cy="3420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0" tIns="88900" rIns="88900" bIns="8890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500" kern="1200"/>
            <a:t>Step height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700" kern="1200"/>
            <a:t>Flat</a:t>
          </a:r>
        </a:p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Tread depth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Depends on system balance</a:t>
          </a:r>
        </a:p>
      </dsp:txBody>
      <dsp:txXfrm>
        <a:off x="986461" y="812766"/>
        <a:ext cx="2404433" cy="3420391"/>
      </dsp:txXfrm>
    </dsp:sp>
    <dsp:sp modelId="{9817730B-1A6D-4224-A0F3-05FBE5F6C2E7}">
      <dsp:nvSpPr>
        <dsp:cNvPr id="0" name=""/>
        <dsp:cNvSpPr/>
      </dsp:nvSpPr>
      <dsp:spPr>
        <a:xfrm>
          <a:off x="986461" y="0"/>
          <a:ext cx="2404433" cy="812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980" tIns="93980" rIns="93980" bIns="93980" numCol="1" spcCol="1270" anchor="b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Minimum:</a:t>
          </a:r>
        </a:p>
      </dsp:txBody>
      <dsp:txXfrm>
        <a:off x="986461" y="0"/>
        <a:ext cx="2404433" cy="812766"/>
      </dsp:txXfrm>
    </dsp:sp>
    <dsp:sp modelId="{E47D17AF-42A0-436D-9FBD-FB656B3372BE}">
      <dsp:nvSpPr>
        <dsp:cNvPr id="0" name=""/>
        <dsp:cNvSpPr/>
      </dsp:nvSpPr>
      <dsp:spPr>
        <a:xfrm>
          <a:off x="3560220" y="0"/>
          <a:ext cx="812766" cy="81276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8E4ADD-2DBB-4A0B-AA62-C41A95F0FEDF}">
      <dsp:nvSpPr>
        <dsp:cNvPr id="0" name=""/>
        <dsp:cNvSpPr/>
      </dsp:nvSpPr>
      <dsp:spPr>
        <a:xfrm>
          <a:off x="3641497" y="81276"/>
          <a:ext cx="650212" cy="650212"/>
        </a:xfrm>
        <a:prstGeom prst="chord">
          <a:avLst>
            <a:gd name="adj1" fmla="val 20431728"/>
            <a:gd name="adj2" fmla="val 1196827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03FED3-6E94-4E5D-ADF1-0F285DA6168D}">
      <dsp:nvSpPr>
        <dsp:cNvPr id="0" name=""/>
        <dsp:cNvSpPr/>
      </dsp:nvSpPr>
      <dsp:spPr>
        <a:xfrm>
          <a:off x="4542313" y="812766"/>
          <a:ext cx="2404433" cy="3420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0" tIns="88900" rIns="88900" bIns="8890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500" kern="1200"/>
            <a:t>Step height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700" kern="1200"/>
            <a:t>1.75in</a:t>
          </a:r>
        </a:p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Tread depth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3in</a:t>
          </a:r>
        </a:p>
      </dsp:txBody>
      <dsp:txXfrm>
        <a:off x="4542313" y="812766"/>
        <a:ext cx="2404433" cy="3420391"/>
      </dsp:txXfrm>
    </dsp:sp>
    <dsp:sp modelId="{233C2E97-03B1-46C4-A937-92A46514F2B2}">
      <dsp:nvSpPr>
        <dsp:cNvPr id="0" name=""/>
        <dsp:cNvSpPr/>
      </dsp:nvSpPr>
      <dsp:spPr>
        <a:xfrm>
          <a:off x="4542313" y="0"/>
          <a:ext cx="2404433" cy="812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980" tIns="93980" rIns="93980" bIns="93980" numCol="1" spcCol="1270" anchor="b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Test Case</a:t>
          </a:r>
        </a:p>
      </dsp:txBody>
      <dsp:txXfrm>
        <a:off x="4542313" y="0"/>
        <a:ext cx="2404433" cy="812766"/>
      </dsp:txXfrm>
    </dsp:sp>
    <dsp:sp modelId="{11ACF0C6-0911-4039-A8AD-DA09DD4CBE57}">
      <dsp:nvSpPr>
        <dsp:cNvPr id="0" name=""/>
        <dsp:cNvSpPr/>
      </dsp:nvSpPr>
      <dsp:spPr>
        <a:xfrm>
          <a:off x="7116073" y="0"/>
          <a:ext cx="812766" cy="81276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7343B9-E06F-47AE-8990-5EA77436C49E}">
      <dsp:nvSpPr>
        <dsp:cNvPr id="0" name=""/>
        <dsp:cNvSpPr/>
      </dsp:nvSpPr>
      <dsp:spPr>
        <a:xfrm>
          <a:off x="7197349" y="81276"/>
          <a:ext cx="650212" cy="650212"/>
        </a:xfrm>
        <a:prstGeom prst="chord">
          <a:avLst>
            <a:gd name="adj1" fmla="val 16200000"/>
            <a:gd name="adj2" fmla="val 162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8E008E-BF3A-4F6D-946B-B4DAB67208DF}">
      <dsp:nvSpPr>
        <dsp:cNvPr id="0" name=""/>
        <dsp:cNvSpPr/>
      </dsp:nvSpPr>
      <dsp:spPr>
        <a:xfrm>
          <a:off x="8078449" y="812766"/>
          <a:ext cx="2443866" cy="3420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0" tIns="88900" rIns="88900" bIns="8890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500" kern="1200"/>
            <a:t>Step Height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700" kern="1200"/>
            <a:t>~4in</a:t>
          </a:r>
        </a:p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Tread Depth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No max</a:t>
          </a:r>
        </a:p>
      </dsp:txBody>
      <dsp:txXfrm>
        <a:off x="8078449" y="812766"/>
        <a:ext cx="2443866" cy="3420391"/>
      </dsp:txXfrm>
    </dsp:sp>
    <dsp:sp modelId="{81A2483C-059C-4202-99EF-A1E37A51206B}">
      <dsp:nvSpPr>
        <dsp:cNvPr id="0" name=""/>
        <dsp:cNvSpPr/>
      </dsp:nvSpPr>
      <dsp:spPr>
        <a:xfrm>
          <a:off x="8098165" y="0"/>
          <a:ext cx="2404433" cy="812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980" tIns="93980" rIns="93980" bIns="93980" numCol="1" spcCol="1270" anchor="b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Step Height</a:t>
          </a:r>
        </a:p>
      </dsp:txBody>
      <dsp:txXfrm>
        <a:off x="8098165" y="0"/>
        <a:ext cx="2404433" cy="8127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258" cy="465292"/>
          </a:xfrm>
          <a:prstGeom prst="rect">
            <a:avLst/>
          </a:prstGeom>
        </p:spPr>
        <p:txBody>
          <a:bodyPr vert="horz" lIns="90416" tIns="45208" rIns="90416" bIns="4520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576" y="0"/>
            <a:ext cx="3038258" cy="465292"/>
          </a:xfrm>
          <a:prstGeom prst="rect">
            <a:avLst/>
          </a:prstGeom>
        </p:spPr>
        <p:txBody>
          <a:bodyPr vert="horz" lIns="90416" tIns="45208" rIns="90416" bIns="45208" rtlCol="0"/>
          <a:lstStyle>
            <a:lvl1pPr algn="r">
              <a:defRPr sz="1200"/>
            </a:lvl1pPr>
          </a:lstStyle>
          <a:p>
            <a:fld id="{4C5AE0B8-94F4-45C3-9B6D-F017F332F400}" type="datetimeFigureOut">
              <a:rPr lang="en-US" smtClean="0"/>
              <a:t>12/8/23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416" tIns="45208" rIns="90416" bIns="4520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0413" y="4473716"/>
            <a:ext cx="5609574" cy="3661028"/>
          </a:xfrm>
          <a:prstGeom prst="rect">
            <a:avLst/>
          </a:prstGeom>
        </p:spPr>
        <p:txBody>
          <a:bodyPr vert="horz" lIns="90416" tIns="45208" rIns="90416" bIns="4520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31108"/>
            <a:ext cx="3038258" cy="465292"/>
          </a:xfrm>
          <a:prstGeom prst="rect">
            <a:avLst/>
          </a:prstGeom>
        </p:spPr>
        <p:txBody>
          <a:bodyPr vert="horz" lIns="90416" tIns="45208" rIns="90416" bIns="4520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576" y="8831108"/>
            <a:ext cx="3038258" cy="465292"/>
          </a:xfrm>
          <a:prstGeom prst="rect">
            <a:avLst/>
          </a:prstGeom>
        </p:spPr>
        <p:txBody>
          <a:bodyPr vert="horz" lIns="90416" tIns="45208" rIns="90416" bIns="45208" rtlCol="0" anchor="b"/>
          <a:lstStyle>
            <a:lvl1pPr algn="r">
              <a:defRPr sz="1200"/>
            </a:lvl1pPr>
          </a:lstStyle>
          <a:p>
            <a:fld id="{10350259-291C-421D-9A9A-6B3FE6ED6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5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Natalie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50259-291C-421D-9A9A-6B3FE6ED6F7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4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Natalie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50259-291C-421D-9A9A-6B3FE6ED6F7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853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Natalie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50259-291C-421D-9A9A-6B3FE6ED6F7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138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Natalie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50259-291C-421D-9A9A-6B3FE6ED6F7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443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Natalie</a:t>
            </a:r>
          </a:p>
          <a:p>
            <a:r>
              <a:rPr lang="en-US"/>
              <a:t>Picture of what buttons are </a:t>
            </a:r>
            <a:r>
              <a:rPr lang="en-US" err="1"/>
              <a:t>beign</a:t>
            </a:r>
            <a:r>
              <a:rPr lang="en-US"/>
              <a:t> pressed for what </a:t>
            </a:r>
            <a:r>
              <a:rPr lang="en-US" err="1"/>
              <a:t>staet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50259-291C-421D-9A9A-6B3FE6ED6F7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7456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Ian</a:t>
            </a:r>
          </a:p>
          <a:p>
            <a:r>
              <a:rPr lang="en-US"/>
              <a:t>User operation -&gt; Robot does…</a:t>
            </a:r>
          </a:p>
          <a:p>
            <a:r>
              <a:rPr lang="en-US"/>
              <a:t>Button – robot moves to programed trajectory</a:t>
            </a:r>
          </a:p>
          <a:p>
            <a:r>
              <a:rPr lang="en-US"/>
              <a:t>Robot is given position in task space – inverse kinematics gives joint angles for robot to move to the 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50259-291C-421D-9A9A-6B3FE6ED6F7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2968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Ian</a:t>
            </a:r>
          </a:p>
          <a:p>
            <a:r>
              <a:rPr lang="en-US"/>
              <a:t>More explanation on cubic splines rockets = ? Robot  = good</a:t>
            </a:r>
          </a:p>
          <a:p>
            <a:r>
              <a:rPr lang="en-US"/>
              <a:t>Might be a bonus section?</a:t>
            </a:r>
          </a:p>
          <a:p>
            <a:r>
              <a:rPr lang="en-US"/>
              <a:t>In what terms is everything mentioned?</a:t>
            </a:r>
          </a:p>
          <a:p>
            <a:r>
              <a:rPr lang="en-US"/>
              <a:t>Why do we care?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50259-291C-421D-9A9A-6B3FE6ED6F7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8794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50259-291C-421D-9A9A-6B3FE6ED6F7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029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50259-291C-421D-9A9A-6B3FE6ED6F7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0513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50259-291C-421D-9A9A-6B3FE6ED6F7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774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50259-291C-421D-9A9A-6B3FE6ED6F7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242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Natalie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57936-329F-4246-A769-5D6AEE6EE1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967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50259-291C-421D-9A9A-6B3FE6ED6F7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3099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50259-291C-421D-9A9A-6B3FE6ED6F7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7807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Devin</a:t>
            </a:r>
          </a:p>
          <a:p>
            <a:r>
              <a:rPr lang="en-US"/>
              <a:t>Goes under legs sub-system</a:t>
            </a:r>
          </a:p>
          <a:p>
            <a:r>
              <a:rPr lang="en-US"/>
              <a:t>Label support polygon</a:t>
            </a:r>
          </a:p>
          <a:p>
            <a:r>
              <a:rPr lang="en-US" err="1"/>
              <a:t>Plygon</a:t>
            </a:r>
            <a:r>
              <a:rPr lang="en-US"/>
              <a:t> first then robot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50259-291C-421D-9A9A-6B3FE6ED6F7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3984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Devin</a:t>
            </a:r>
          </a:p>
          <a:p>
            <a:r>
              <a:rPr lang="en-US"/>
              <a:t>Adjust arrows to show</a:t>
            </a:r>
          </a:p>
          <a:p>
            <a:r>
              <a:rPr lang="en-US"/>
              <a:t>Arrows can be angled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50259-291C-421D-9A9A-6B3FE6ED6F7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3163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50259-291C-421D-9A9A-6B3FE6ED6F7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401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Devin</a:t>
            </a:r>
          </a:p>
          <a:p>
            <a:r>
              <a:rPr lang="en-US"/>
              <a:t>Add callouts to cables  - pulling  pushing cable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50259-291C-421D-9A9A-6B3FE6ED6F7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1100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50259-291C-421D-9A9A-6B3FE6ED6F7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8395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50259-291C-421D-9A9A-6B3FE6ED6F7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610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Devin</a:t>
            </a:r>
          </a:p>
          <a:p>
            <a:r>
              <a:rPr lang="en-US"/>
              <a:t>Label push and pull</a:t>
            </a:r>
          </a:p>
          <a:p>
            <a:r>
              <a:rPr lang="en-US"/>
              <a:t>Power analysis/Torque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50259-291C-421D-9A9A-6B3FE6ED6F7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7948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Devin</a:t>
            </a:r>
          </a:p>
          <a:p>
            <a:r>
              <a:rPr lang="en-US"/>
              <a:t>Distribute analysis to relevant</a:t>
            </a:r>
          </a:p>
          <a:p>
            <a:r>
              <a:rPr lang="en-US"/>
              <a:t>Put numbers into the equations </a:t>
            </a:r>
            <a:r>
              <a:rPr lang="en-US" err="1"/>
              <a:t>ie</a:t>
            </a:r>
            <a:r>
              <a:rPr lang="en-US"/>
              <a:t>. Solve</a:t>
            </a:r>
          </a:p>
          <a:p>
            <a:r>
              <a:rPr lang="en-US"/>
              <a:t>Define vars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50259-291C-421D-9A9A-6B3FE6ED6F7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326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Natalie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57936-329F-4246-A769-5D6AEE6EE1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380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Devin</a:t>
            </a:r>
          </a:p>
          <a:p>
            <a:r>
              <a:rPr lang="en-US"/>
              <a:t>Distribute analysis to relevant</a:t>
            </a:r>
          </a:p>
          <a:p>
            <a:r>
              <a:rPr lang="en-US"/>
              <a:t>Put numbers into the equations </a:t>
            </a:r>
            <a:r>
              <a:rPr lang="en-US" err="1"/>
              <a:t>ie</a:t>
            </a:r>
            <a:r>
              <a:rPr lang="en-US"/>
              <a:t>. Solve</a:t>
            </a:r>
          </a:p>
          <a:p>
            <a:r>
              <a:rPr lang="en-US"/>
              <a:t>Define vars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50259-291C-421D-9A9A-6B3FE6ED6F7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351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50259-291C-421D-9A9A-6B3FE6ED6F7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2608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50259-291C-421D-9A9A-6B3FE6ED6F7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4504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Devin</a:t>
            </a:r>
          </a:p>
          <a:p>
            <a:r>
              <a:rPr lang="en-US"/>
              <a:t>Make clear 11.4 is system and show 2.5 </a:t>
            </a:r>
            <a:r>
              <a:rPr lang="en-US" err="1"/>
              <a:t>lb</a:t>
            </a:r>
            <a:r>
              <a:rPr lang="en-US"/>
              <a:t> is the load weight (red Arrow load)</a:t>
            </a:r>
          </a:p>
          <a:p>
            <a:r>
              <a:rPr lang="en-US"/>
              <a:t>Structural analysis before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50259-291C-421D-9A9A-6B3FE6ED6F7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6067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50259-291C-421D-9A9A-6B3FE6ED6F7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9130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Devin</a:t>
            </a:r>
          </a:p>
          <a:p>
            <a:r>
              <a:rPr lang="en-US"/>
              <a:t>Distribute analysis to relevant</a:t>
            </a:r>
          </a:p>
          <a:p>
            <a:r>
              <a:rPr lang="en-US"/>
              <a:t>Put numbers into the equations </a:t>
            </a:r>
            <a:r>
              <a:rPr lang="en-US" err="1"/>
              <a:t>ie</a:t>
            </a:r>
            <a:r>
              <a:rPr lang="en-US"/>
              <a:t>. Solve</a:t>
            </a:r>
          </a:p>
          <a:p>
            <a:r>
              <a:rPr lang="en-US"/>
              <a:t>Define vars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50259-291C-421D-9A9A-6B3FE6ED6F7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283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50259-291C-421D-9A9A-6B3FE6ED6F7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7777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Alex</a:t>
            </a:r>
          </a:p>
          <a:p>
            <a:r>
              <a:rPr lang="en-US"/>
              <a:t>Voltage is 11.1V</a:t>
            </a:r>
          </a:p>
          <a:p>
            <a:r>
              <a:rPr lang="en-US"/>
              <a:t>Note location on robot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50259-291C-421D-9A9A-6B3FE6ED6F7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533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Alex</a:t>
            </a:r>
          </a:p>
          <a:p>
            <a:r>
              <a:rPr lang="en-US"/>
              <a:t>Battery Math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50259-291C-421D-9A9A-6B3FE6ED6F7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790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Alex</a:t>
            </a:r>
          </a:p>
          <a:p>
            <a:r>
              <a:rPr lang="en-US"/>
              <a:t>Zoom in and show “sub-steps”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50259-291C-421D-9A9A-6B3FE6ED6F7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87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Natalie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50259-291C-421D-9A9A-6B3FE6ED6F7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818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“No” arrow pull </a:t>
            </a:r>
            <a:r>
              <a:rPr lang="en-US" err="1"/>
              <a:t>downt</a:t>
            </a:r>
            <a:r>
              <a:rPr lang="en-US"/>
              <a:t> then go left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50259-291C-421D-9A9A-6B3FE6ED6F7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972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Alex</a:t>
            </a:r>
          </a:p>
          <a:p>
            <a:r>
              <a:rPr lang="en-US"/>
              <a:t>Zoom in and show “sub-steps”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50259-291C-421D-9A9A-6B3FE6ED6F7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7877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Alex</a:t>
            </a:r>
          </a:p>
          <a:p>
            <a:r>
              <a:rPr lang="en-US"/>
              <a:t>Zoom in and show “sub-steps”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50259-291C-421D-9A9A-6B3FE6ED6F7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394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Alex</a:t>
            </a:r>
          </a:p>
          <a:p>
            <a:r>
              <a:rPr lang="en-US"/>
              <a:t>Zoom in and show “sub-steps”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50259-291C-421D-9A9A-6B3FE6ED6F7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631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Natalie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50259-291C-421D-9A9A-6B3FE6ED6F7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9382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Natalie</a:t>
            </a:r>
          </a:p>
          <a:p>
            <a:r>
              <a:rPr lang="en-US"/>
              <a:t>Show budget </a:t>
            </a:r>
          </a:p>
          <a:p>
            <a:r>
              <a:rPr lang="en-US"/>
              <a:t>Do pi chart for budget against total (digressionary funds)</a:t>
            </a:r>
          </a:p>
          <a:p>
            <a:r>
              <a:rPr lang="en-US"/>
              <a:t>Do that -</a:t>
            </a:r>
          </a:p>
          <a:p>
            <a:r>
              <a:rPr lang="en-US"/>
              <a:t>Maybe have different slides for:</a:t>
            </a:r>
          </a:p>
          <a:p>
            <a:r>
              <a:rPr lang="en-US"/>
              <a:t>- Custom Components</a:t>
            </a:r>
          </a:p>
          <a:p>
            <a:r>
              <a:rPr lang="en-US"/>
              <a:t>- Purchased Components</a:t>
            </a:r>
            <a:br>
              <a:rPr lang="en-US"/>
            </a:br>
            <a:r>
              <a:rPr lang="en-US"/>
              <a:t>- Fasteners? (can probably be included in purchased components)</a:t>
            </a:r>
          </a:p>
          <a:p>
            <a:r>
              <a:rPr lang="en-US"/>
              <a:t>We should avoid listing off the components, but maybe mention a few important details like which ones are real budget eaters or which parts we are acquiring from the school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50259-291C-421D-9A9A-6B3FE6ED6F7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4507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Natalie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This might be its own section </a:t>
            </a:r>
            <a:r>
              <a:rPr lang="en-US" err="1"/>
              <a:t>tbh</a:t>
            </a:r>
            <a:r>
              <a:rPr lang="en-US"/>
              <a:t>, especially if they want it week by week? We could also break it down into phases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Make 2 slides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50259-291C-421D-9A9A-6B3FE6ED6F7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601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Natalie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This might be its own section </a:t>
            </a:r>
            <a:r>
              <a:rPr lang="en-US" err="1"/>
              <a:t>tbh</a:t>
            </a:r>
            <a:r>
              <a:rPr lang="en-US"/>
              <a:t>, especially if they want it week by week? We could also break it down into phases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Make 2 slides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50259-291C-421D-9A9A-6B3FE6ED6F7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77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Natalie</a:t>
            </a:r>
          </a:p>
          <a:p>
            <a:r>
              <a:rPr lang="en-US"/>
              <a:t>Thank you – Acknowledgements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50259-291C-421D-9A9A-6B3FE6ED6F7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9826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50259-291C-421D-9A9A-6B3FE6ED6F7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913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Natalie</a:t>
            </a:r>
          </a:p>
          <a:p>
            <a:r>
              <a:rPr lang="en-US"/>
              <a:t>https://www.forbes.com/home-improvement/moving-services/movers-and-packers-cost/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50259-291C-421D-9A9A-6B3FE6ED6F7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3712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Devin</a:t>
            </a:r>
          </a:p>
          <a:p>
            <a:r>
              <a:rPr lang="en-US"/>
              <a:t>Adjust arrows to show</a:t>
            </a:r>
          </a:p>
          <a:p>
            <a:r>
              <a:rPr lang="en-US"/>
              <a:t>Arrows can be angled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50259-291C-421D-9A9A-6B3FE6ED6F7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5981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CONOPS slides here, Walking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50259-291C-421D-9A9A-6B3FE6ED6F7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944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Natalie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50259-291C-421D-9A9A-6B3FE6ED6F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870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50259-291C-421D-9A9A-6B3FE6ED6F7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426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Ian MENTION QUARTER SCALE</a:t>
            </a:r>
          </a:p>
          <a:p>
            <a:r>
              <a:rPr lang="en-US"/>
              <a:t>If time smaller arrows or no arrow tips, </a:t>
            </a:r>
          </a:p>
          <a:p>
            <a:r>
              <a:rPr lang="en-US"/>
              <a:t>Highlight sub-sections, differentiate Motor Block and Chassis</a:t>
            </a:r>
          </a:p>
          <a:p>
            <a:r>
              <a:rPr lang="en-US"/>
              <a:t>Move Motor Block up to show it is first</a:t>
            </a:r>
          </a:p>
          <a:p>
            <a:r>
              <a:rPr lang="en-US"/>
              <a:t>Put arrows/callouts in order</a:t>
            </a:r>
          </a:p>
          <a:p>
            <a:r>
              <a:rPr lang="en-US"/>
              <a:t>Explain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Each leg is a 2 degree of freedom manipulator with a wheel at the end effector with a standard inverse kinematic 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50259-291C-421D-9A9A-6B3FE6ED6F7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91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first, talk about user</a:t>
            </a:r>
          </a:p>
          <a:p>
            <a:r>
              <a:rPr lang="en-US"/>
              <a:t>Control is part of system overview</a:t>
            </a:r>
          </a:p>
          <a:p>
            <a:r>
              <a:rPr lang="en-US"/>
              <a:t>Show actual controller, plans for control (chip)</a:t>
            </a:r>
          </a:p>
          <a:p>
            <a:r>
              <a:rPr lang="en-US"/>
              <a:t>Flowchart for latency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50259-291C-421D-9A9A-6B3FE6ED6F7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07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D10E6-9DBA-4860-89D8-999207CD3933}" type="datetimeFigureOut">
              <a:rPr lang="en-US" smtClean="0"/>
              <a:t>12/8/23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701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D10E6-9DBA-4860-89D8-999207CD3933}" type="datetimeFigureOut">
              <a:rPr lang="en-US" smtClean="0"/>
              <a:t>12/8/23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36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D10E6-9DBA-4860-89D8-999207CD3933}" type="datetimeFigureOut">
              <a:rPr lang="en-US" smtClean="0"/>
              <a:t>12/8/23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180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4B4EB42-B5B9-1AD4-9A66-309E4CA13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389" y="2037806"/>
            <a:ext cx="5264603" cy="27495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9E292F4-8064-6569-F6F1-89EB3F28EC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97008" y="2037806"/>
            <a:ext cx="3292112" cy="2749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4E26AB-E227-1421-B22F-12512A8D934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98D10E6-9DBA-4860-89D8-999207CD3933}" type="datetimeFigureOut">
              <a:rPr lang="en-US" smtClean="0"/>
              <a:t>12/8/23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F0BE10-88C1-17BD-9C7B-E6ACEA7C29F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62BF2-3536-BF4B-0114-C95A34F1AA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65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DD65F-EEA1-B795-0124-AA3A9A90A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C97F66-45D5-206D-C3A9-C669E6231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D10E6-9DBA-4860-89D8-999207CD3933}" type="datetimeFigureOut">
              <a:rPr lang="en-US" smtClean="0"/>
              <a:t>12/8/23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0B0E8D-8773-A19C-8D5C-01527ADBA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527015-0D2B-7B88-C48C-731CC6C11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FEEECA2-11BF-6AFA-4400-412F5674EF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81400" y="5743575"/>
            <a:ext cx="5029200" cy="365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31C610-F07B-054D-6E6C-42ADD990E94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96963" y="2363788"/>
            <a:ext cx="10058400" cy="2757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03102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E777-ADAA-FF34-A7BB-13E0F909B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26A10F-2C1C-BDF5-C644-36F4114F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D10E6-9DBA-4860-89D8-999207CD3933}" type="datetimeFigureOut">
              <a:rPr lang="en-US" smtClean="0"/>
              <a:t>12/8/23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D858A8-1281-E68D-C058-E7D3E2A20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B83464-3E10-89F3-8EE6-2BEDDE21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1CB96BA-7C74-AEFA-5A0C-BF828801DB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97278" y="5564188"/>
            <a:ext cx="4441509" cy="365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549D1C5-9B01-216D-8907-643747863D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53213" y="5564188"/>
            <a:ext cx="4502467" cy="365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E2589E-1F15-DD96-F607-11E6ACEC848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097280" y="2378075"/>
            <a:ext cx="4441508" cy="2655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ECBB9DCD-E587-B624-BD47-00D575247E2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653212" y="2378075"/>
            <a:ext cx="4441508" cy="2655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7985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F72A4-A693-B619-5AE8-CF6C67E3A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F4F9CA-19A2-D9AB-060D-476F7000C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D10E6-9DBA-4860-89D8-999207CD3933}" type="datetimeFigureOut">
              <a:rPr lang="en-US" smtClean="0"/>
              <a:t>12/8/23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1ED322-1A01-BA4D-E07C-29D72BE9C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1FB168-9CB4-5EDC-E09D-E2E4AF74F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1B6A935-E44F-8E94-B9B4-DE1034A18A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97279" y="4884738"/>
            <a:ext cx="2941320" cy="365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C88D84F-60EB-E92E-3396-F42F3E619D3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097280" y="2286000"/>
            <a:ext cx="2941320" cy="21456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B1267747-629D-5E5D-A19E-1C40593F797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55820" y="4884737"/>
            <a:ext cx="2941320" cy="365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21D810DE-DB4E-DF2A-7FA2-F267A680244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14360" y="4884736"/>
            <a:ext cx="2941320" cy="365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8E755AEC-C5C7-CAD3-B35C-A76BC7671A76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53402" y="2286000"/>
            <a:ext cx="2941320" cy="21456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4EC0AC50-60DC-F01B-0A17-A3E2EA771FBE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625340" y="2286000"/>
            <a:ext cx="2941320" cy="21456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6816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4F733-2F9E-5927-EE07-9DBDE9BF6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0C91-300E-A0E8-0D1F-E0C9B16E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D10E6-9DBA-4860-89D8-999207CD3933}" type="datetimeFigureOut">
              <a:rPr lang="en-US" smtClean="0"/>
              <a:t>12/8/23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458B83-42F8-29C1-AA54-A7D8D083A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861C45-4E00-3527-7DC3-B732BBADE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3851190-74B4-D684-BF44-DCBA789CC5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193925"/>
            <a:ext cx="4583113" cy="3644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49E9282-3D42-4DDC-7C8B-920DB93C7C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70687" y="2193925"/>
            <a:ext cx="4583113" cy="3644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89726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75D1D-F3C5-8653-9091-DCC29954B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49CF09-E025-064B-B87B-7262D8692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00221-6A60-4E43-95DB-14E40D090B33}" type="datetime1">
              <a:rPr lang="en-US" smtClean="0"/>
              <a:t>12/8/23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8CA18A-19CB-53BE-8693-B3C6C5DC2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12A260-B293-24ED-0165-74C5628AE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0C17D8B-B83A-5D2D-B945-6E321AD984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304" y="2481263"/>
            <a:ext cx="1958975" cy="175101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F2FE7553-DB64-ECA9-C7CA-F8676B8E02B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55197" y="2481263"/>
            <a:ext cx="1958975" cy="175101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2EC44A73-742A-9FD2-1F97-FD5AE4BA427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16089" y="2481263"/>
            <a:ext cx="1958975" cy="175101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B048AAC-E0A7-B973-1106-F48906FD5C7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76982" y="2481263"/>
            <a:ext cx="1958975" cy="175101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A1FD76A-49DB-FB27-B755-E5A44194ACC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2332" y="4494213"/>
            <a:ext cx="1960382" cy="365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7E4A47D-15C9-9234-EB71-627D6F9EA7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53790" y="4494212"/>
            <a:ext cx="1960382" cy="365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DF490725-1A1D-B3AF-9B95-AB753C778A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75575" y="4494212"/>
            <a:ext cx="1960382" cy="365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B707EAAB-51A8-A0A0-1F85-47FC6CA413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15385" y="4494211"/>
            <a:ext cx="1960382" cy="365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48843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98D10E6-9DBA-4860-89D8-999207CD3933}" type="datetimeFigureOut">
              <a:rPr lang="en-US" smtClean="0"/>
              <a:t>12/8/23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92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-461851"/>
            <a:ext cx="10058400" cy="1450757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D10E6-9DBA-4860-89D8-999207CD3933}" type="datetimeFigureOut">
              <a:rPr lang="en-US" smtClean="0"/>
              <a:t>12/8/23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770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D10E6-9DBA-4860-89D8-999207CD3933}" type="datetimeFigureOut">
              <a:rPr lang="en-US" smtClean="0"/>
              <a:t>12/8/23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791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D10E6-9DBA-4860-89D8-999207CD3933}" type="datetimeFigureOut">
              <a:rPr lang="en-US" smtClean="0"/>
              <a:t>12/8/23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25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D10E6-9DBA-4860-89D8-999207CD3933}" type="datetimeFigureOut">
              <a:rPr lang="en-US" smtClean="0"/>
              <a:t>12/8/23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60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D10E6-9DBA-4860-89D8-999207CD3933}" type="datetimeFigureOut">
              <a:rPr lang="en-US" smtClean="0"/>
              <a:t>12/8/23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19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D10E6-9DBA-4860-89D8-999207CD3933}" type="datetimeFigureOut">
              <a:rPr lang="en-US" smtClean="0"/>
              <a:t>12/8/23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02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8193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D10E6-9DBA-4860-89D8-999207CD3933}" type="datetimeFigureOut">
              <a:rPr lang="en-US" smtClean="0"/>
              <a:t>12/8/23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288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98D10E6-9DBA-4860-89D8-999207CD3933}" type="datetimeFigureOut">
              <a:rPr lang="en-US" smtClean="0"/>
              <a:t>12/8/23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693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0" Type="http://schemas.openxmlformats.org/officeDocument/2006/relationships/image" Target="../media/image10.svg"/><Relationship Id="rId4" Type="http://schemas.openxmlformats.org/officeDocument/2006/relationships/image" Target="../media/image18.sv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0" Type="http://schemas.openxmlformats.org/officeDocument/2006/relationships/image" Target="../media/image10.svg"/><Relationship Id="rId4" Type="http://schemas.openxmlformats.org/officeDocument/2006/relationships/image" Target="../media/image18.svg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0" Type="http://schemas.openxmlformats.org/officeDocument/2006/relationships/image" Target="../media/image10.svg"/><Relationship Id="rId4" Type="http://schemas.openxmlformats.org/officeDocument/2006/relationships/image" Target="../media/image18.svg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0" Type="http://schemas.openxmlformats.org/officeDocument/2006/relationships/image" Target="../media/image10.svg"/><Relationship Id="rId4" Type="http://schemas.openxmlformats.org/officeDocument/2006/relationships/image" Target="../media/image18.svg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0" Type="http://schemas.openxmlformats.org/officeDocument/2006/relationships/image" Target="../media/image10.svg"/><Relationship Id="rId4" Type="http://schemas.openxmlformats.org/officeDocument/2006/relationships/image" Target="../media/image18.svg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0" Type="http://schemas.openxmlformats.org/officeDocument/2006/relationships/image" Target="../media/image10.svg"/><Relationship Id="rId4" Type="http://schemas.openxmlformats.org/officeDocument/2006/relationships/image" Target="../media/image18.svg"/><Relationship Id="rId9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0" Type="http://schemas.openxmlformats.org/officeDocument/2006/relationships/image" Target="../media/image10.svg"/><Relationship Id="rId4" Type="http://schemas.openxmlformats.org/officeDocument/2006/relationships/image" Target="../media/image18.svg"/><Relationship Id="rId9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0" Type="http://schemas.openxmlformats.org/officeDocument/2006/relationships/image" Target="../media/image10.svg"/><Relationship Id="rId4" Type="http://schemas.openxmlformats.org/officeDocument/2006/relationships/image" Target="../media/image18.svg"/><Relationship Id="rId9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0" Type="http://schemas.openxmlformats.org/officeDocument/2006/relationships/image" Target="../media/image10.svg"/><Relationship Id="rId4" Type="http://schemas.openxmlformats.org/officeDocument/2006/relationships/image" Target="../media/image18.svg"/><Relationship Id="rId9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0" Type="http://schemas.openxmlformats.org/officeDocument/2006/relationships/image" Target="../media/image10.svg"/><Relationship Id="rId4" Type="http://schemas.openxmlformats.org/officeDocument/2006/relationships/image" Target="../media/image18.sv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0" Type="http://schemas.openxmlformats.org/officeDocument/2006/relationships/image" Target="../media/image10.svg"/><Relationship Id="rId4" Type="http://schemas.openxmlformats.org/officeDocument/2006/relationships/image" Target="../media/image18.svg"/><Relationship Id="rId9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0" Type="http://schemas.openxmlformats.org/officeDocument/2006/relationships/image" Target="../media/image10.svg"/><Relationship Id="rId4" Type="http://schemas.openxmlformats.org/officeDocument/2006/relationships/image" Target="../media/image18.svg"/><Relationship Id="rId9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0" Type="http://schemas.openxmlformats.org/officeDocument/2006/relationships/image" Target="../media/image10.svg"/><Relationship Id="rId4" Type="http://schemas.openxmlformats.org/officeDocument/2006/relationships/image" Target="../media/image18.svg"/><Relationship Id="rId9" Type="http://schemas.openxmlformats.org/officeDocument/2006/relationships/image" Target="../media/image9.png"/><Relationship Id="rId1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0" Type="http://schemas.openxmlformats.org/officeDocument/2006/relationships/image" Target="../media/image10.svg"/><Relationship Id="rId4" Type="http://schemas.openxmlformats.org/officeDocument/2006/relationships/image" Target="../media/image18.svg"/><Relationship Id="rId9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4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5" Type="http://schemas.openxmlformats.org/officeDocument/2006/relationships/image" Target="../media/image42.png"/><Relationship Id="rId10" Type="http://schemas.openxmlformats.org/officeDocument/2006/relationships/image" Target="../media/image10.svg"/><Relationship Id="rId4" Type="http://schemas.openxmlformats.org/officeDocument/2006/relationships/image" Target="../media/image18.svg"/><Relationship Id="rId9" Type="http://schemas.openxmlformats.org/officeDocument/2006/relationships/image" Target="../media/image9.png"/><Relationship Id="rId1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0" Type="http://schemas.openxmlformats.org/officeDocument/2006/relationships/image" Target="../media/image10.svg"/><Relationship Id="rId4" Type="http://schemas.openxmlformats.org/officeDocument/2006/relationships/image" Target="../media/image18.svg"/><Relationship Id="rId9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4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0" Type="http://schemas.openxmlformats.org/officeDocument/2006/relationships/image" Target="../media/image10.svg"/><Relationship Id="rId4" Type="http://schemas.openxmlformats.org/officeDocument/2006/relationships/image" Target="../media/image18.svg"/><Relationship Id="rId9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4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0" Type="http://schemas.openxmlformats.org/officeDocument/2006/relationships/image" Target="../media/image10.svg"/><Relationship Id="rId4" Type="http://schemas.openxmlformats.org/officeDocument/2006/relationships/image" Target="../media/image18.svg"/><Relationship Id="rId9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45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0" Type="http://schemas.openxmlformats.org/officeDocument/2006/relationships/image" Target="../media/image10.svg"/><Relationship Id="rId4" Type="http://schemas.openxmlformats.org/officeDocument/2006/relationships/image" Target="../media/image18.svg"/><Relationship Id="rId9" Type="http://schemas.openxmlformats.org/officeDocument/2006/relationships/image" Target="../media/image9.png"/><Relationship Id="rId1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47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5" Type="http://schemas.openxmlformats.org/officeDocument/2006/relationships/image" Target="../media/image49.png"/><Relationship Id="rId10" Type="http://schemas.openxmlformats.org/officeDocument/2006/relationships/image" Target="../media/image10.svg"/><Relationship Id="rId4" Type="http://schemas.openxmlformats.org/officeDocument/2006/relationships/image" Target="../media/image18.svg"/><Relationship Id="rId9" Type="http://schemas.openxmlformats.org/officeDocument/2006/relationships/image" Target="../media/image9.png"/><Relationship Id="rId1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5.svg"/><Relationship Id="rId3" Type="http://schemas.openxmlformats.org/officeDocument/2006/relationships/image" Target="../media/image13.jpeg"/><Relationship Id="rId7" Type="http://schemas.openxmlformats.org/officeDocument/2006/relationships/image" Target="../media/image6.sv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5" Type="http://schemas.openxmlformats.org/officeDocument/2006/relationships/image" Target="../media/image53.png"/><Relationship Id="rId10" Type="http://schemas.openxmlformats.org/officeDocument/2006/relationships/image" Target="../media/image10.svg"/><Relationship Id="rId4" Type="http://schemas.openxmlformats.org/officeDocument/2006/relationships/image" Target="../media/image18.svg"/><Relationship Id="rId9" Type="http://schemas.openxmlformats.org/officeDocument/2006/relationships/image" Target="../media/image9.png"/><Relationship Id="rId1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54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0" Type="http://schemas.openxmlformats.org/officeDocument/2006/relationships/image" Target="../media/image10.svg"/><Relationship Id="rId4" Type="http://schemas.openxmlformats.org/officeDocument/2006/relationships/image" Target="../media/image18.svg"/><Relationship Id="rId9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54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0" Type="http://schemas.openxmlformats.org/officeDocument/2006/relationships/image" Target="../media/image10.svg"/><Relationship Id="rId4" Type="http://schemas.openxmlformats.org/officeDocument/2006/relationships/image" Target="../media/image18.svg"/><Relationship Id="rId9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54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0" Type="http://schemas.openxmlformats.org/officeDocument/2006/relationships/image" Target="../media/image10.svg"/><Relationship Id="rId4" Type="http://schemas.openxmlformats.org/officeDocument/2006/relationships/image" Target="../media/image18.svg"/><Relationship Id="rId9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54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0" Type="http://schemas.openxmlformats.org/officeDocument/2006/relationships/image" Target="../media/image10.svg"/><Relationship Id="rId4" Type="http://schemas.openxmlformats.org/officeDocument/2006/relationships/image" Target="../media/image18.svg"/><Relationship Id="rId9" Type="http://schemas.openxmlformats.org/officeDocument/2006/relationships/image" Target="../media/image9.png"/><Relationship Id="rId1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5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5" Type="http://schemas.openxmlformats.org/officeDocument/2006/relationships/image" Target="../media/image58.png"/><Relationship Id="rId10" Type="http://schemas.openxmlformats.org/officeDocument/2006/relationships/image" Target="../media/image10.svg"/><Relationship Id="rId4" Type="http://schemas.openxmlformats.org/officeDocument/2006/relationships/image" Target="../media/image18.svg"/><Relationship Id="rId9" Type="http://schemas.openxmlformats.org/officeDocument/2006/relationships/image" Target="../media/image9.png"/><Relationship Id="rId1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sv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0" Type="http://schemas.openxmlformats.org/officeDocument/2006/relationships/image" Target="../media/image10.svg"/><Relationship Id="rId4" Type="http://schemas.openxmlformats.org/officeDocument/2006/relationships/image" Target="../media/image18.svg"/><Relationship Id="rId9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59.png"/><Relationship Id="rId7" Type="http://schemas.openxmlformats.org/officeDocument/2006/relationships/image" Target="../media/image20.sv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11" Type="http://schemas.openxmlformats.org/officeDocument/2006/relationships/image" Target="../media/image10.svg"/><Relationship Id="rId5" Type="http://schemas.openxmlformats.org/officeDocument/2006/relationships/image" Target="../media/image18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60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5" Type="http://schemas.openxmlformats.org/officeDocument/2006/relationships/image" Target="../media/image62.png"/><Relationship Id="rId10" Type="http://schemas.openxmlformats.org/officeDocument/2006/relationships/image" Target="../media/image10.svg"/><Relationship Id="rId4" Type="http://schemas.openxmlformats.org/officeDocument/2006/relationships/image" Target="../media/image18.svg"/><Relationship Id="rId9" Type="http://schemas.openxmlformats.org/officeDocument/2006/relationships/image" Target="../media/image9.png"/><Relationship Id="rId1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6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0" Type="http://schemas.openxmlformats.org/officeDocument/2006/relationships/image" Target="../media/image10.svg"/><Relationship Id="rId4" Type="http://schemas.openxmlformats.org/officeDocument/2006/relationships/image" Target="../media/image18.sv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6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17.sv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6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0" Type="http://schemas.openxmlformats.org/officeDocument/2006/relationships/image" Target="../media/image10.svg"/><Relationship Id="rId4" Type="http://schemas.openxmlformats.org/officeDocument/2006/relationships/image" Target="../media/image18.svg"/><Relationship Id="rId9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65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0" Type="http://schemas.openxmlformats.org/officeDocument/2006/relationships/image" Target="../media/image10.svg"/><Relationship Id="rId4" Type="http://schemas.openxmlformats.org/officeDocument/2006/relationships/image" Target="../media/image18.svg"/><Relationship Id="rId9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11.png"/><Relationship Id="rId3" Type="http://schemas.openxmlformats.org/officeDocument/2006/relationships/image" Target="../media/image66.png"/><Relationship Id="rId7" Type="http://schemas.openxmlformats.org/officeDocument/2006/relationships/image" Target="../media/image19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microsoft.com/office/2007/relationships/hdphoto" Target="../media/hdphoto1.wdp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67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0" Type="http://schemas.openxmlformats.org/officeDocument/2006/relationships/image" Target="../media/image10.svg"/><Relationship Id="rId4" Type="http://schemas.openxmlformats.org/officeDocument/2006/relationships/image" Target="../media/image18.svg"/><Relationship Id="rId9" Type="http://schemas.openxmlformats.org/officeDocument/2006/relationships/image" Target="../media/image9.png"/><Relationship Id="rId14" Type="http://schemas.microsoft.com/office/2007/relationships/hdphoto" Target="../media/hdphoto2.wdp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3.png"/><Relationship Id="rId7" Type="http://schemas.openxmlformats.org/officeDocument/2006/relationships/image" Target="../media/image69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18.svg"/><Relationship Id="rId9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13" Type="http://schemas.openxmlformats.org/officeDocument/2006/relationships/chart" Target="../charts/chart2.xml"/><Relationship Id="rId3" Type="http://schemas.openxmlformats.org/officeDocument/2006/relationships/image" Target="../media/image3.png"/><Relationship Id="rId7" Type="http://schemas.openxmlformats.org/officeDocument/2006/relationships/image" Target="../media/image69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18.svg"/><Relationship Id="rId9" Type="http://schemas.openxmlformats.org/officeDocument/2006/relationships/image" Target="../media/image9.png"/><Relationship Id="rId14" Type="http://schemas.openxmlformats.org/officeDocument/2006/relationships/chart" Target="../charts/chart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3.png"/><Relationship Id="rId7" Type="http://schemas.openxmlformats.org/officeDocument/2006/relationships/image" Target="../media/image69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18.svg"/><Relationship Id="rId9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3.png"/><Relationship Id="rId7" Type="http://schemas.openxmlformats.org/officeDocument/2006/relationships/image" Target="../media/image69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18.svg"/><Relationship Id="rId9" Type="http://schemas.openxmlformats.org/officeDocument/2006/relationships/image" Target="../media/image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8.sv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72.svg"/><Relationship Id="rId5" Type="http://schemas.openxmlformats.org/officeDocument/2006/relationships/image" Target="../media/image18.svg"/><Relationship Id="rId10" Type="http://schemas.openxmlformats.org/officeDocument/2006/relationships/image" Target="../media/image71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chart" Target="../charts/chart1.xml"/><Relationship Id="rId3" Type="http://schemas.openxmlformats.org/officeDocument/2006/relationships/image" Target="../media/image16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17.svg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s.gov/opub/ted/2019/transportation-and-material-moving-workers-experienced-184470-injuries-and-illnesses-in-2018.htm" TargetMode="External"/><Relationship Id="rId7" Type="http://schemas.openxmlformats.org/officeDocument/2006/relationships/hyperlink" Target="https://en.wikibooks.org/wiki/Bicycles/Maintenance_and_Repair/Cables_and_Housings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POVWAY-Softcase-Quadcopter-Airplane-Helicopter/dp/B08X4D78PT?th=1" TargetMode="External"/><Relationship Id="rId5" Type="http://schemas.openxmlformats.org/officeDocument/2006/relationships/hyperlink" Target="https://www.ezlok.com/carbon-steel-properties" TargetMode="External"/><Relationship Id="rId4" Type="http://schemas.openxmlformats.org/officeDocument/2006/relationships/hyperlink" Target="https://www.xometry.com/resources/3d-printing/abs-3d-printing-filament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3.png"/><Relationship Id="rId21" Type="http://schemas.openxmlformats.org/officeDocument/2006/relationships/image" Target="../media/image8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79.pn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5" Type="http://schemas.openxmlformats.org/officeDocument/2006/relationships/image" Target="../media/image77.png"/><Relationship Id="rId10" Type="http://schemas.openxmlformats.org/officeDocument/2006/relationships/image" Target="../media/image10.svg"/><Relationship Id="rId19" Type="http://schemas.openxmlformats.org/officeDocument/2006/relationships/image" Target="../media/image81.png"/><Relationship Id="rId4" Type="http://schemas.openxmlformats.org/officeDocument/2006/relationships/image" Target="../media/image18.svg"/><Relationship Id="rId9" Type="http://schemas.openxmlformats.org/officeDocument/2006/relationships/image" Target="../media/image9.png"/><Relationship Id="rId1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6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17.svg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9.png"/><Relationship Id="rId1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19.png"/><Relationship Id="rId12" Type="http://schemas.openxmlformats.org/officeDocument/2006/relationships/image" Target="../media/image93.svg"/><Relationship Id="rId17" Type="http://schemas.openxmlformats.org/officeDocument/2006/relationships/image" Target="../media/image94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12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svg"/><Relationship Id="rId11" Type="http://schemas.openxmlformats.org/officeDocument/2006/relationships/image" Target="../media/image92.png"/><Relationship Id="rId5" Type="http://schemas.openxmlformats.org/officeDocument/2006/relationships/image" Target="../media/image3.png"/><Relationship Id="rId15" Type="http://schemas.openxmlformats.org/officeDocument/2006/relationships/image" Target="../media/image11.png"/><Relationship Id="rId10" Type="http://schemas.openxmlformats.org/officeDocument/2006/relationships/image" Target="../media/image8.svg"/><Relationship Id="rId19" Type="http://schemas.openxmlformats.org/officeDocument/2006/relationships/image" Target="../media/image96.svg"/><Relationship Id="rId4" Type="http://schemas.openxmlformats.org/officeDocument/2006/relationships/image" Target="../media/image91.svg"/><Relationship Id="rId9" Type="http://schemas.openxmlformats.org/officeDocument/2006/relationships/image" Target="../media/image7.png"/><Relationship Id="rId14" Type="http://schemas.openxmlformats.org/officeDocument/2006/relationships/image" Target="../media/image10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8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9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9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sv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0" Type="http://schemas.openxmlformats.org/officeDocument/2006/relationships/image" Target="../media/image10.svg"/><Relationship Id="rId4" Type="http://schemas.openxmlformats.org/officeDocument/2006/relationships/image" Target="../media/image18.sv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0" Type="http://schemas.openxmlformats.org/officeDocument/2006/relationships/image" Target="../media/image10.svg"/><Relationship Id="rId4" Type="http://schemas.openxmlformats.org/officeDocument/2006/relationships/image" Target="../media/image18.sv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5" Type="http://schemas.openxmlformats.org/officeDocument/2006/relationships/image" Target="../media/image24.png"/><Relationship Id="rId10" Type="http://schemas.openxmlformats.org/officeDocument/2006/relationships/image" Target="../media/image10.svg"/><Relationship Id="rId19" Type="http://schemas.openxmlformats.org/officeDocument/2006/relationships/image" Target="../media/image28.png"/><Relationship Id="rId4" Type="http://schemas.openxmlformats.org/officeDocument/2006/relationships/image" Target="../media/image18.svg"/><Relationship Id="rId9" Type="http://schemas.openxmlformats.org/officeDocument/2006/relationships/image" Target="../media/image9.png"/><Relationship Id="rId1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D5AA99B-B0A9-E462-B832-CDE6FF58AC41}"/>
              </a:ext>
            </a:extLst>
          </p:cNvPr>
          <p:cNvSpPr/>
          <p:nvPr/>
        </p:nvSpPr>
        <p:spPr>
          <a:xfrm>
            <a:off x="4114800" y="1409700"/>
            <a:ext cx="7134225" cy="561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8AD914-B905-E8D0-BCDE-C1C3A714C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/>
          <a:p>
            <a:r>
              <a:rPr lang="en-US" sz="4000" b="1">
                <a:cs typeface="Calibri Light"/>
              </a:rPr>
              <a:t>ATLAS PROJECT PRELIMINARY DESIGN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9CCC0DE-D61B-02BC-242B-642123FA7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>
            <a:normAutofit/>
          </a:bodyPr>
          <a:lstStyle/>
          <a:p>
            <a:r>
              <a:rPr lang="en-US" sz="2000"/>
              <a:t>By: </a:t>
            </a:r>
          </a:p>
          <a:p>
            <a:pPr algn="l" rtl="0" fontAlgn="base"/>
            <a:r>
              <a:rPr lang="en-US" sz="2000" b="0" i="0" u="none" strike="noStrike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Ian Adelman</a:t>
            </a:r>
            <a:r>
              <a:rPr lang="en-US" sz="2000" b="0" i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400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2000" b="0" i="0" u="none" strike="noStrike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Devin Hoopes</a:t>
            </a:r>
            <a:r>
              <a:rPr lang="en-US" sz="2000" b="0" i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400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2000" b="0" i="0" u="none" strike="noStrike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Natalie Gonzalez </a:t>
            </a:r>
            <a:r>
              <a:rPr lang="en-US" sz="2000" b="0" i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400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2000" b="0" i="0" u="none" strike="noStrike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Alex Reinert</a:t>
            </a:r>
          </a:p>
          <a:p>
            <a:pPr algn="l" rtl="0" fontAlgn="base"/>
            <a:r>
              <a:rPr lang="en-US" sz="2000" b="1">
                <a:latin typeface="Calibri" panose="020F0502020204030204" pitchFamily="34" charset="0"/>
              </a:rPr>
              <a:t>December 8, 2023</a:t>
            </a:r>
            <a:endParaRPr lang="en-US" sz="2400" b="1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2" name="Picture 11" descr="A black and white logo&#10;&#10;Description automatically generated">
            <a:extLst>
              <a:ext uri="{FF2B5EF4-FFF2-40B4-BE49-F238E27FC236}">
                <a16:creationId xmlns:a16="http://schemas.microsoft.com/office/drawing/2014/main" id="{A801E521-D0B8-A992-BEB8-CD003C86F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960" y="41563"/>
            <a:ext cx="6111065" cy="6263641"/>
          </a:xfrm>
          <a:prstGeom prst="rect">
            <a:avLst/>
          </a:prstGeom>
        </p:spPr>
      </p:pic>
      <p:sp>
        <p:nvSpPr>
          <p:cNvPr id="4" name="Slide Number Placeholder 16">
            <a:extLst>
              <a:ext uri="{FF2B5EF4-FFF2-40B4-BE49-F238E27FC236}">
                <a16:creationId xmlns:a16="http://schemas.microsoft.com/office/drawing/2014/main" id="{BDF17D8A-7C15-AFB4-7C83-D6E9CFC35C34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1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591729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A0817AA-0581-B99A-AD1B-F3E08CADE23C}"/>
              </a:ext>
            </a:extLst>
          </p:cNvPr>
          <p:cNvCxnSpPr>
            <a:cxnSpLocks/>
          </p:cNvCxnSpPr>
          <p:nvPr/>
        </p:nvCxnSpPr>
        <p:spPr>
          <a:xfrm flipV="1">
            <a:off x="4258091" y="1339401"/>
            <a:ext cx="4013244" cy="2158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CDD50C6-3A0B-C55B-C9BE-738A811E1439}"/>
              </a:ext>
            </a:extLst>
          </p:cNvPr>
          <p:cNvSpPr/>
          <p:nvPr/>
        </p:nvSpPr>
        <p:spPr>
          <a:xfrm>
            <a:off x="971550" y="1409700"/>
            <a:ext cx="10347479" cy="561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8099B16-22FC-6037-1ECA-F95AE9A1C97D}"/>
              </a:ext>
            </a:extLst>
          </p:cNvPr>
          <p:cNvSpPr/>
          <p:nvPr/>
        </p:nvSpPr>
        <p:spPr>
          <a:xfrm>
            <a:off x="10599762" y="-8877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Graphic 37" descr="Box trolley with solid fill">
            <a:extLst>
              <a:ext uri="{FF2B5EF4-FFF2-40B4-BE49-F238E27FC236}">
                <a16:creationId xmlns:a16="http://schemas.microsoft.com/office/drawing/2014/main" id="{3AC07FC3-F1BE-5DFD-363E-B10A91886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38400" y="1191108"/>
            <a:ext cx="1160553" cy="1160553"/>
          </a:xfrm>
          <a:prstGeom prst="rect">
            <a:avLst/>
          </a:prstGeom>
        </p:spPr>
      </p:pic>
      <p:pic>
        <p:nvPicPr>
          <p:cNvPr id="39" name="Graphic 38" descr="Illustrator with solid fill">
            <a:extLst>
              <a:ext uri="{FF2B5EF4-FFF2-40B4-BE49-F238E27FC236}">
                <a16:creationId xmlns:a16="http://schemas.microsoft.com/office/drawing/2014/main" id="{D266CF68-342A-0C61-3428-A75B46275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6359" y="2556537"/>
            <a:ext cx="1164634" cy="1164634"/>
          </a:xfrm>
          <a:prstGeom prst="rect">
            <a:avLst/>
          </a:prstGeom>
        </p:spPr>
      </p:pic>
      <p:pic>
        <p:nvPicPr>
          <p:cNvPr id="40" name="Graphic 39" descr="Clipboard with solid fill">
            <a:extLst>
              <a:ext uri="{FF2B5EF4-FFF2-40B4-BE49-F238E27FC236}">
                <a16:creationId xmlns:a16="http://schemas.microsoft.com/office/drawing/2014/main" id="{8B972C5F-0A53-0E93-A1B2-4C54E73B43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05532" y="3847281"/>
            <a:ext cx="1163770" cy="1163770"/>
          </a:xfrm>
          <a:prstGeom prst="rect">
            <a:avLst/>
          </a:prstGeom>
        </p:spPr>
      </p:pic>
      <p:pic>
        <p:nvPicPr>
          <p:cNvPr id="42" name="Graphic 41" descr="Questions with solid fill">
            <a:extLst>
              <a:ext uri="{FF2B5EF4-FFF2-40B4-BE49-F238E27FC236}">
                <a16:creationId xmlns:a16="http://schemas.microsoft.com/office/drawing/2014/main" id="{B55DB34B-AA48-ABFA-F15B-42413EDC5A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99705" y="5117581"/>
            <a:ext cx="1169597" cy="1169597"/>
          </a:xfrm>
          <a:prstGeom prst="rect">
            <a:avLst/>
          </a:prstGeom>
        </p:spPr>
      </p:pic>
      <p:pic>
        <p:nvPicPr>
          <p:cNvPr id="43" name="Graphic 42" descr="Users with solid fill">
            <a:extLst>
              <a:ext uri="{FF2B5EF4-FFF2-40B4-BE49-F238E27FC236}">
                <a16:creationId xmlns:a16="http://schemas.microsoft.com/office/drawing/2014/main" id="{B5FE2336-841F-A7B5-3BEB-2E7E3929F3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34319" y="186562"/>
            <a:ext cx="1169597" cy="1169597"/>
          </a:xfrm>
          <a:prstGeom prst="rect">
            <a:avLst/>
          </a:prstGeom>
        </p:spPr>
      </p:pic>
      <p:sp>
        <p:nvSpPr>
          <p:cNvPr id="5" name="Rectangle: Rounded Corners 13">
            <a:extLst>
              <a:ext uri="{FF2B5EF4-FFF2-40B4-BE49-F238E27FC236}">
                <a16:creationId xmlns:a16="http://schemas.microsoft.com/office/drawing/2014/main" id="{7C7164A6-1837-9D98-1CFD-32572EB4B72E}"/>
              </a:ext>
            </a:extLst>
          </p:cNvPr>
          <p:cNvSpPr/>
          <p:nvPr/>
        </p:nvSpPr>
        <p:spPr>
          <a:xfrm>
            <a:off x="64301" y="2814924"/>
            <a:ext cx="1556159" cy="1220129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Wait for user input</a:t>
            </a:r>
          </a:p>
        </p:txBody>
      </p:sp>
      <p:sp>
        <p:nvSpPr>
          <p:cNvPr id="6" name="Flowchart: Decision 5">
            <a:extLst>
              <a:ext uri="{FF2B5EF4-FFF2-40B4-BE49-F238E27FC236}">
                <a16:creationId xmlns:a16="http://schemas.microsoft.com/office/drawing/2014/main" id="{59CF6177-491D-63D6-639F-041170F0A87F}"/>
              </a:ext>
            </a:extLst>
          </p:cNvPr>
          <p:cNvSpPr/>
          <p:nvPr/>
        </p:nvSpPr>
        <p:spPr>
          <a:xfrm>
            <a:off x="2333198" y="2788690"/>
            <a:ext cx="2115972" cy="1274770"/>
          </a:xfrm>
          <a:prstGeom prst="flowChartDecision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Mode Selection</a:t>
            </a:r>
          </a:p>
        </p:txBody>
      </p:sp>
      <p:sp>
        <p:nvSpPr>
          <p:cNvPr id="7" name="Rectangle: Rounded Corners 13">
            <a:extLst>
              <a:ext uri="{FF2B5EF4-FFF2-40B4-BE49-F238E27FC236}">
                <a16:creationId xmlns:a16="http://schemas.microsoft.com/office/drawing/2014/main" id="{3C43A4D6-6BF0-B0EB-3794-065BF956F7CC}"/>
              </a:ext>
            </a:extLst>
          </p:cNvPr>
          <p:cNvSpPr/>
          <p:nvPr/>
        </p:nvSpPr>
        <p:spPr>
          <a:xfrm>
            <a:off x="8270537" y="936109"/>
            <a:ext cx="1983839" cy="845047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Ascending</a:t>
            </a:r>
          </a:p>
          <a:p>
            <a:pPr algn="ctr"/>
            <a:r>
              <a:rPr lang="en-US" b="1">
                <a:solidFill>
                  <a:schemeClr val="bg1"/>
                </a:solidFill>
              </a:rPr>
              <a:t>Mode</a:t>
            </a:r>
          </a:p>
        </p:txBody>
      </p:sp>
      <p:sp>
        <p:nvSpPr>
          <p:cNvPr id="8" name="Rectangle: Rounded Corners 13">
            <a:extLst>
              <a:ext uri="{FF2B5EF4-FFF2-40B4-BE49-F238E27FC236}">
                <a16:creationId xmlns:a16="http://schemas.microsoft.com/office/drawing/2014/main" id="{C5EA54FA-F824-5270-5F5B-393F151CBB4D}"/>
              </a:ext>
            </a:extLst>
          </p:cNvPr>
          <p:cNvSpPr/>
          <p:nvPr/>
        </p:nvSpPr>
        <p:spPr>
          <a:xfrm>
            <a:off x="8370846" y="5117582"/>
            <a:ext cx="1983839" cy="845046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Descending</a:t>
            </a:r>
          </a:p>
          <a:p>
            <a:pPr algn="ctr"/>
            <a:r>
              <a:rPr lang="en-US" b="1">
                <a:solidFill>
                  <a:schemeClr val="bg1"/>
                </a:solidFill>
              </a:rPr>
              <a:t>Mode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576408A-7CEC-6820-85FD-0F21169E9402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1620460" y="3424989"/>
            <a:ext cx="712738" cy="1086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A6AB648-8724-0F8C-598E-E398C59103A1}"/>
              </a:ext>
            </a:extLst>
          </p:cNvPr>
          <p:cNvCxnSpPr>
            <a:cxnSpLocks/>
            <a:stCxn id="6" idx="3"/>
            <a:endCxn id="22" idx="1"/>
          </p:cNvCxnSpPr>
          <p:nvPr/>
        </p:nvCxnSpPr>
        <p:spPr>
          <a:xfrm flipV="1">
            <a:off x="4449170" y="3420122"/>
            <a:ext cx="950717" cy="595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8F956CB-6D81-51CF-BFDA-CDFE41D11715}"/>
              </a:ext>
            </a:extLst>
          </p:cNvPr>
          <p:cNvCxnSpPr>
            <a:cxnSpLocks/>
            <a:stCxn id="6" idx="0"/>
            <a:endCxn id="14" idx="2"/>
          </p:cNvCxnSpPr>
          <p:nvPr/>
        </p:nvCxnSpPr>
        <p:spPr>
          <a:xfrm flipV="1">
            <a:off x="3391184" y="1781587"/>
            <a:ext cx="0" cy="100710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18243C2-A18F-90A1-BF6E-541A21BA9F48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>
            <a:off x="3391184" y="4063460"/>
            <a:ext cx="0" cy="105412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Flowchart: Decision 30">
            <a:extLst>
              <a:ext uri="{FF2B5EF4-FFF2-40B4-BE49-F238E27FC236}">
                <a16:creationId xmlns:a16="http://schemas.microsoft.com/office/drawing/2014/main" id="{5328077A-D192-BE4C-C562-55CC322B0689}"/>
              </a:ext>
            </a:extLst>
          </p:cNvPr>
          <p:cNvSpPr/>
          <p:nvPr/>
        </p:nvSpPr>
        <p:spPr>
          <a:xfrm>
            <a:off x="8157777" y="2928676"/>
            <a:ext cx="2319287" cy="1162140"/>
          </a:xfrm>
          <a:prstGeom prst="flowChartDecision">
            <a:avLst/>
          </a:prstGeom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Flat Mode Direction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38B187A-4EF2-9F84-416D-01228FA1CA8B}"/>
              </a:ext>
            </a:extLst>
          </p:cNvPr>
          <p:cNvSpPr/>
          <p:nvPr/>
        </p:nvSpPr>
        <p:spPr>
          <a:xfrm>
            <a:off x="2523479" y="936540"/>
            <a:ext cx="1735410" cy="845047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Up D-Pad Double Pressed</a:t>
            </a:r>
          </a:p>
        </p:txBody>
      </p:sp>
      <p:sp>
        <p:nvSpPr>
          <p:cNvPr id="17" name="Rectangle: Rounded Corners 13">
            <a:extLst>
              <a:ext uri="{FF2B5EF4-FFF2-40B4-BE49-F238E27FC236}">
                <a16:creationId xmlns:a16="http://schemas.microsoft.com/office/drawing/2014/main" id="{E23E1A0F-7CED-2306-08A9-873868E248E9}"/>
              </a:ext>
            </a:extLst>
          </p:cNvPr>
          <p:cNvSpPr/>
          <p:nvPr/>
        </p:nvSpPr>
        <p:spPr>
          <a:xfrm>
            <a:off x="2399264" y="5117581"/>
            <a:ext cx="1983839" cy="845047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Down D-Pad Double Pressed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396E8A5-D3ED-056D-1E43-B04D5231AF8A}"/>
              </a:ext>
            </a:extLst>
          </p:cNvPr>
          <p:cNvCxnSpPr>
            <a:cxnSpLocks/>
            <a:stCxn id="17" idx="3"/>
            <a:endCxn id="8" idx="1"/>
          </p:cNvCxnSpPr>
          <p:nvPr/>
        </p:nvCxnSpPr>
        <p:spPr>
          <a:xfrm>
            <a:off x="4383103" y="5540105"/>
            <a:ext cx="3987743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3">
            <a:extLst>
              <a:ext uri="{FF2B5EF4-FFF2-40B4-BE49-F238E27FC236}">
                <a16:creationId xmlns:a16="http://schemas.microsoft.com/office/drawing/2014/main" id="{25EBE1D5-5AE1-631D-3D0C-546263251781}"/>
              </a:ext>
            </a:extLst>
          </p:cNvPr>
          <p:cNvSpPr/>
          <p:nvPr/>
        </p:nvSpPr>
        <p:spPr>
          <a:xfrm>
            <a:off x="5399887" y="2997598"/>
            <a:ext cx="1983839" cy="845047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Left or Right on D-Pad Double Pressed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47B2A33-91F0-CBA4-455A-384EA3BE5352}"/>
              </a:ext>
            </a:extLst>
          </p:cNvPr>
          <p:cNvCxnSpPr>
            <a:cxnSpLocks/>
          </p:cNvCxnSpPr>
          <p:nvPr/>
        </p:nvCxnSpPr>
        <p:spPr>
          <a:xfrm>
            <a:off x="7396336" y="3509746"/>
            <a:ext cx="748830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90A4876B-7453-91F8-B663-C811CF9C2402}"/>
              </a:ext>
            </a:extLst>
          </p:cNvPr>
          <p:cNvSpPr txBox="1">
            <a:spLocks/>
          </p:cNvSpPr>
          <p:nvPr/>
        </p:nvSpPr>
        <p:spPr>
          <a:xfrm>
            <a:off x="370687" y="-599892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Mode Selection</a:t>
            </a:r>
          </a:p>
        </p:txBody>
      </p:sp>
      <p:sp>
        <p:nvSpPr>
          <p:cNvPr id="44" name="Slide Number Placeholder 16">
            <a:extLst>
              <a:ext uri="{FF2B5EF4-FFF2-40B4-BE49-F238E27FC236}">
                <a16:creationId xmlns:a16="http://schemas.microsoft.com/office/drawing/2014/main" id="{1A810155-0CC5-50DE-40C8-0F77F38A252F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10</a:t>
            </a:fld>
            <a:endParaRPr lang="en-US" sz="20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0C1A74A-6014-988A-AAB6-AD1337DDBC26}"/>
              </a:ext>
            </a:extLst>
          </p:cNvPr>
          <p:cNvSpPr/>
          <p:nvPr/>
        </p:nvSpPr>
        <p:spPr>
          <a:xfrm>
            <a:off x="849530" y="888262"/>
            <a:ext cx="1134809" cy="1031762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lus Sign 18">
            <a:extLst>
              <a:ext uri="{FF2B5EF4-FFF2-40B4-BE49-F238E27FC236}">
                <a16:creationId xmlns:a16="http://schemas.microsoft.com/office/drawing/2014/main" id="{2351A347-08B5-8410-1D90-864648D441D8}"/>
              </a:ext>
            </a:extLst>
          </p:cNvPr>
          <p:cNvSpPr/>
          <p:nvPr/>
        </p:nvSpPr>
        <p:spPr>
          <a:xfrm>
            <a:off x="786619" y="831064"/>
            <a:ext cx="1260629" cy="1146157"/>
          </a:xfrm>
          <a:prstGeom prst="mathPlus">
            <a:avLst/>
          </a:prstGeom>
          <a:solidFill>
            <a:schemeClr val="accent3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653F8B9-9740-50A0-A626-B7A178EBDFC9}"/>
              </a:ext>
            </a:extLst>
          </p:cNvPr>
          <p:cNvSpPr/>
          <p:nvPr/>
        </p:nvSpPr>
        <p:spPr>
          <a:xfrm>
            <a:off x="1339239" y="1064538"/>
            <a:ext cx="144620" cy="13148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647544-A9BC-59D1-4BA2-3A0BD5E92C2B}"/>
              </a:ext>
            </a:extLst>
          </p:cNvPr>
          <p:cNvSpPr/>
          <p:nvPr/>
        </p:nvSpPr>
        <p:spPr>
          <a:xfrm>
            <a:off x="5860741" y="1822855"/>
            <a:ext cx="1134809" cy="1031762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lus Sign 32">
            <a:extLst>
              <a:ext uri="{FF2B5EF4-FFF2-40B4-BE49-F238E27FC236}">
                <a16:creationId xmlns:a16="http://schemas.microsoft.com/office/drawing/2014/main" id="{5D71551A-DEA9-868A-C0FC-FA0114BB8EF2}"/>
              </a:ext>
            </a:extLst>
          </p:cNvPr>
          <p:cNvSpPr/>
          <p:nvPr/>
        </p:nvSpPr>
        <p:spPr>
          <a:xfrm>
            <a:off x="5797830" y="1765657"/>
            <a:ext cx="1260629" cy="1146157"/>
          </a:xfrm>
          <a:prstGeom prst="mathPlus">
            <a:avLst/>
          </a:prstGeom>
          <a:solidFill>
            <a:schemeClr val="accent3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67058E4-5672-D19F-9ED8-0F3F184195A4}"/>
              </a:ext>
            </a:extLst>
          </p:cNvPr>
          <p:cNvSpPr/>
          <p:nvPr/>
        </p:nvSpPr>
        <p:spPr>
          <a:xfrm>
            <a:off x="6655963" y="2287404"/>
            <a:ext cx="144620" cy="13148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5729371-8A85-B9EF-6C17-A44A2AF5F1EF}"/>
              </a:ext>
            </a:extLst>
          </p:cNvPr>
          <p:cNvSpPr/>
          <p:nvPr/>
        </p:nvSpPr>
        <p:spPr>
          <a:xfrm>
            <a:off x="6049924" y="2289764"/>
            <a:ext cx="144620" cy="13148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E2D1A2F-B51C-F04B-0506-EDC83E9777C9}"/>
              </a:ext>
            </a:extLst>
          </p:cNvPr>
          <p:cNvSpPr/>
          <p:nvPr/>
        </p:nvSpPr>
        <p:spPr>
          <a:xfrm>
            <a:off x="849530" y="4929954"/>
            <a:ext cx="1134809" cy="1031762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Plus Sign 45">
            <a:extLst>
              <a:ext uri="{FF2B5EF4-FFF2-40B4-BE49-F238E27FC236}">
                <a16:creationId xmlns:a16="http://schemas.microsoft.com/office/drawing/2014/main" id="{9C94566C-C921-D80E-8B85-4E45D7392AC2}"/>
              </a:ext>
            </a:extLst>
          </p:cNvPr>
          <p:cNvSpPr/>
          <p:nvPr/>
        </p:nvSpPr>
        <p:spPr>
          <a:xfrm>
            <a:off x="786619" y="4872756"/>
            <a:ext cx="1260629" cy="1146157"/>
          </a:xfrm>
          <a:prstGeom prst="mathPlus">
            <a:avLst/>
          </a:prstGeom>
          <a:solidFill>
            <a:schemeClr val="accent3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9007097-F6CB-08E3-2B69-5B8547613E70}"/>
              </a:ext>
            </a:extLst>
          </p:cNvPr>
          <p:cNvSpPr/>
          <p:nvPr/>
        </p:nvSpPr>
        <p:spPr>
          <a:xfrm>
            <a:off x="1343913" y="5636635"/>
            <a:ext cx="144620" cy="13148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28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C1C3724-DE7B-1832-7ECC-64F7B56EDDA8}"/>
              </a:ext>
            </a:extLst>
          </p:cNvPr>
          <p:cNvSpPr/>
          <p:nvPr/>
        </p:nvSpPr>
        <p:spPr>
          <a:xfrm>
            <a:off x="971550" y="1409700"/>
            <a:ext cx="10267580" cy="561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0F9FF17-7FB9-5867-78CE-99423F2A8EE7}"/>
              </a:ext>
            </a:extLst>
          </p:cNvPr>
          <p:cNvSpPr/>
          <p:nvPr/>
        </p:nvSpPr>
        <p:spPr>
          <a:xfrm>
            <a:off x="10599762" y="-8877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Box trolley with solid fill">
            <a:extLst>
              <a:ext uri="{FF2B5EF4-FFF2-40B4-BE49-F238E27FC236}">
                <a16:creationId xmlns:a16="http://schemas.microsoft.com/office/drawing/2014/main" id="{14F68BD0-BFB3-34D3-39BE-3E80C23A8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38400" y="1191108"/>
            <a:ext cx="1160553" cy="1160553"/>
          </a:xfrm>
          <a:prstGeom prst="rect">
            <a:avLst/>
          </a:prstGeom>
        </p:spPr>
      </p:pic>
      <p:pic>
        <p:nvPicPr>
          <p:cNvPr id="28" name="Graphic 27" descr="Illustrator with solid fill">
            <a:extLst>
              <a:ext uri="{FF2B5EF4-FFF2-40B4-BE49-F238E27FC236}">
                <a16:creationId xmlns:a16="http://schemas.microsoft.com/office/drawing/2014/main" id="{2CFB1A12-30CB-6F77-9319-CB1911A69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6359" y="2556537"/>
            <a:ext cx="1164634" cy="1164634"/>
          </a:xfrm>
          <a:prstGeom prst="rect">
            <a:avLst/>
          </a:prstGeom>
        </p:spPr>
      </p:pic>
      <p:pic>
        <p:nvPicPr>
          <p:cNvPr id="29" name="Graphic 28" descr="Clipboard with solid fill">
            <a:extLst>
              <a:ext uri="{FF2B5EF4-FFF2-40B4-BE49-F238E27FC236}">
                <a16:creationId xmlns:a16="http://schemas.microsoft.com/office/drawing/2014/main" id="{D4C008DF-97E3-32DB-F766-A96C079610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05532" y="3847281"/>
            <a:ext cx="1163770" cy="1163770"/>
          </a:xfrm>
          <a:prstGeom prst="rect">
            <a:avLst/>
          </a:prstGeom>
        </p:spPr>
      </p:pic>
      <p:pic>
        <p:nvPicPr>
          <p:cNvPr id="30" name="Graphic 29" descr="Questions with solid fill">
            <a:extLst>
              <a:ext uri="{FF2B5EF4-FFF2-40B4-BE49-F238E27FC236}">
                <a16:creationId xmlns:a16="http://schemas.microsoft.com/office/drawing/2014/main" id="{13C8B527-F303-08B8-17CC-045E065477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99705" y="5117581"/>
            <a:ext cx="1169597" cy="1169597"/>
          </a:xfrm>
          <a:prstGeom prst="rect">
            <a:avLst/>
          </a:prstGeom>
        </p:spPr>
      </p:pic>
      <p:pic>
        <p:nvPicPr>
          <p:cNvPr id="32" name="Graphic 31" descr="Users with solid fill">
            <a:extLst>
              <a:ext uri="{FF2B5EF4-FFF2-40B4-BE49-F238E27FC236}">
                <a16:creationId xmlns:a16="http://schemas.microsoft.com/office/drawing/2014/main" id="{2726F4F3-FED9-BEFE-F512-B72D06847C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34319" y="186562"/>
            <a:ext cx="1169597" cy="1169597"/>
          </a:xfrm>
          <a:prstGeom prst="rect">
            <a:avLst/>
          </a:prstGeom>
        </p:spPr>
      </p:pic>
      <p:grpSp>
        <p:nvGrpSpPr>
          <p:cNvPr id="211" name="Group 210">
            <a:extLst>
              <a:ext uri="{FF2B5EF4-FFF2-40B4-BE49-F238E27FC236}">
                <a16:creationId xmlns:a16="http://schemas.microsoft.com/office/drawing/2014/main" id="{3A358B97-75FC-0B08-A195-D1027293EE27}"/>
              </a:ext>
            </a:extLst>
          </p:cNvPr>
          <p:cNvGrpSpPr/>
          <p:nvPr/>
        </p:nvGrpSpPr>
        <p:grpSpPr>
          <a:xfrm>
            <a:off x="438775" y="1268639"/>
            <a:ext cx="9701107" cy="4600065"/>
            <a:chOff x="105361" y="1808942"/>
            <a:chExt cx="10260096" cy="4091205"/>
          </a:xfrm>
        </p:grpSpPr>
        <p:sp>
          <p:nvSpPr>
            <p:cNvPr id="4" name="Rectangle: Rounded Corners 13">
              <a:extLst>
                <a:ext uri="{FF2B5EF4-FFF2-40B4-BE49-F238E27FC236}">
                  <a16:creationId xmlns:a16="http://schemas.microsoft.com/office/drawing/2014/main" id="{0E0CD4A5-0120-89F6-57AD-2DF4C51E1A0E}"/>
                </a:ext>
              </a:extLst>
            </p:cNvPr>
            <p:cNvSpPr/>
            <p:nvPr/>
          </p:nvSpPr>
          <p:spPr>
            <a:xfrm>
              <a:off x="3545496" y="1808942"/>
              <a:ext cx="1983839" cy="1214093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Front 2 legs step up and back 2 legs drive forward</a:t>
              </a:r>
            </a:p>
          </p:txBody>
        </p:sp>
        <p:sp>
          <p:nvSpPr>
            <p:cNvPr id="38" name="Rectangle: Rounded Corners 13">
              <a:extLst>
                <a:ext uri="{FF2B5EF4-FFF2-40B4-BE49-F238E27FC236}">
                  <a16:creationId xmlns:a16="http://schemas.microsoft.com/office/drawing/2014/main" id="{77AA579E-D4FB-DBF6-B9DE-739BEE63FD53}"/>
                </a:ext>
              </a:extLst>
            </p:cNvPr>
            <p:cNvSpPr/>
            <p:nvPr/>
          </p:nvSpPr>
          <p:spPr>
            <a:xfrm>
              <a:off x="105361" y="3446360"/>
              <a:ext cx="1318000" cy="845047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Ascending</a:t>
              </a:r>
            </a:p>
            <a:p>
              <a:pPr algn="ctr"/>
              <a:r>
                <a:rPr lang="en-US" b="1">
                  <a:solidFill>
                    <a:schemeClr val="bg1"/>
                  </a:solidFill>
                </a:rPr>
                <a:t>Mode</a:t>
              </a:r>
            </a:p>
          </p:txBody>
        </p:sp>
        <p:sp>
          <p:nvSpPr>
            <p:cNvPr id="208" name="Rectangle: Rounded Corners 13">
              <a:extLst>
                <a:ext uri="{FF2B5EF4-FFF2-40B4-BE49-F238E27FC236}">
                  <a16:creationId xmlns:a16="http://schemas.microsoft.com/office/drawing/2014/main" id="{EB67CDF0-8079-46C8-22A0-44B34580302F}"/>
                </a:ext>
              </a:extLst>
            </p:cNvPr>
            <p:cNvSpPr/>
            <p:nvPr/>
          </p:nvSpPr>
          <p:spPr>
            <a:xfrm>
              <a:off x="8884667" y="3258818"/>
              <a:ext cx="1480790" cy="1214093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Stop/Brake</a:t>
              </a:r>
            </a:p>
          </p:txBody>
        </p: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BA59ADC9-C571-9C53-CE41-FAC6520C4A37}"/>
                </a:ext>
              </a:extLst>
            </p:cNvPr>
            <p:cNvGrpSpPr/>
            <p:nvPr/>
          </p:nvGrpSpPr>
          <p:grpSpPr>
            <a:xfrm>
              <a:off x="1423361" y="1808942"/>
              <a:ext cx="7812948" cy="4091205"/>
              <a:chOff x="1423361" y="1836817"/>
              <a:chExt cx="7812948" cy="4091205"/>
            </a:xfrm>
          </p:grpSpPr>
          <p:sp>
            <p:nvSpPr>
              <p:cNvPr id="11" name="Rectangle: Rounded Corners 13">
                <a:extLst>
                  <a:ext uri="{FF2B5EF4-FFF2-40B4-BE49-F238E27FC236}">
                    <a16:creationId xmlns:a16="http://schemas.microsoft.com/office/drawing/2014/main" id="{66714271-6132-36CE-7688-98F0967B8986}"/>
                  </a:ext>
                </a:extLst>
              </p:cNvPr>
              <p:cNvSpPr/>
              <p:nvPr/>
            </p:nvSpPr>
            <p:spPr>
              <a:xfrm>
                <a:off x="3545495" y="4713930"/>
                <a:ext cx="1983839" cy="1214092"/>
              </a:xfrm>
              <a:prstGeom prst="round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>
                    <a:solidFill>
                      <a:schemeClr val="bg1"/>
                    </a:solidFill>
                  </a:rPr>
                  <a:t>Back 2 legs step up and front 2 legs drive forward</a:t>
                </a:r>
              </a:p>
            </p:txBody>
          </p:sp>
          <p:sp>
            <p:nvSpPr>
              <p:cNvPr id="20" name="Rectangle: Rounded Corners 13">
                <a:extLst>
                  <a:ext uri="{FF2B5EF4-FFF2-40B4-BE49-F238E27FC236}">
                    <a16:creationId xmlns:a16="http://schemas.microsoft.com/office/drawing/2014/main" id="{8A595287-CEEE-0841-F19A-0D66192BEFF7}"/>
                  </a:ext>
                </a:extLst>
              </p:cNvPr>
              <p:cNvSpPr/>
              <p:nvPr/>
            </p:nvSpPr>
            <p:spPr>
              <a:xfrm>
                <a:off x="1897681" y="4929256"/>
                <a:ext cx="1205423" cy="845047"/>
              </a:xfrm>
              <a:prstGeom prst="round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>
                    <a:solidFill>
                      <a:schemeClr val="bg1"/>
                    </a:solidFill>
                  </a:rPr>
                  <a:t>X-Button Pressed</a:t>
                </a:r>
              </a:p>
            </p:txBody>
          </p:sp>
          <p:sp>
            <p:nvSpPr>
              <p:cNvPr id="22" name="Rectangle: Rounded Corners 13">
                <a:extLst>
                  <a:ext uri="{FF2B5EF4-FFF2-40B4-BE49-F238E27FC236}">
                    <a16:creationId xmlns:a16="http://schemas.microsoft.com/office/drawing/2014/main" id="{3FC82603-15F4-E09F-B300-F72A38E7BF06}"/>
                  </a:ext>
                </a:extLst>
              </p:cNvPr>
              <p:cNvSpPr/>
              <p:nvPr/>
            </p:nvSpPr>
            <p:spPr>
              <a:xfrm>
                <a:off x="1917392" y="1991247"/>
                <a:ext cx="1205422" cy="845047"/>
              </a:xfrm>
              <a:prstGeom prst="round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>
                    <a:solidFill>
                      <a:schemeClr val="bg1"/>
                    </a:solidFill>
                  </a:rPr>
                  <a:t>A-Button Pressed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FAC3455-7A1A-8580-DA0E-AE43062843F1}"/>
                  </a:ext>
                </a:extLst>
              </p:cNvPr>
              <p:cNvCxnSpPr>
                <a:cxnSpLocks/>
                <a:stCxn id="38" idx="3"/>
              </p:cNvCxnSpPr>
              <p:nvPr/>
            </p:nvCxnSpPr>
            <p:spPr>
              <a:xfrm flipV="1">
                <a:off x="1423361" y="3868883"/>
                <a:ext cx="341699" cy="1"/>
              </a:xfrm>
              <a:prstGeom prst="straightConnector1">
                <a:avLst/>
              </a:prstGeom>
              <a:ln w="444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61F220C9-072F-86AB-AA95-48067C158548}"/>
                  </a:ext>
                </a:extLst>
              </p:cNvPr>
              <p:cNvCxnSpPr>
                <a:cxnSpLocks/>
                <a:endCxn id="22" idx="2"/>
              </p:cNvCxnSpPr>
              <p:nvPr/>
            </p:nvCxnSpPr>
            <p:spPr>
              <a:xfrm flipH="1" flipV="1">
                <a:off x="2520103" y="2836294"/>
                <a:ext cx="2" cy="422524"/>
              </a:xfrm>
              <a:prstGeom prst="straightConnector1">
                <a:avLst/>
              </a:prstGeom>
              <a:ln w="444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08FB668A-B8C9-DEAA-C700-07A264F8E0FB}"/>
                  </a:ext>
                </a:extLst>
              </p:cNvPr>
              <p:cNvCxnSpPr>
                <a:cxnSpLocks/>
                <a:stCxn id="5" idx="2"/>
                <a:endCxn id="20" idx="0"/>
              </p:cNvCxnSpPr>
              <p:nvPr/>
            </p:nvCxnSpPr>
            <p:spPr>
              <a:xfrm flipH="1">
                <a:off x="2520103" y="4478947"/>
                <a:ext cx="2" cy="420305"/>
              </a:xfrm>
              <a:prstGeom prst="straightConnector1">
                <a:avLst/>
              </a:prstGeom>
              <a:ln w="444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C44E8B0F-AC0C-ABE5-AE33-5D0CBE5188D3}"/>
                  </a:ext>
                </a:extLst>
              </p:cNvPr>
              <p:cNvCxnSpPr>
                <a:cxnSpLocks/>
                <a:stCxn id="22" idx="3"/>
                <a:endCxn id="4" idx="1"/>
              </p:cNvCxnSpPr>
              <p:nvPr/>
            </p:nvCxnSpPr>
            <p:spPr>
              <a:xfrm>
                <a:off x="3122814" y="2413771"/>
                <a:ext cx="422682" cy="2218"/>
              </a:xfrm>
              <a:prstGeom prst="straightConnector1">
                <a:avLst/>
              </a:prstGeom>
              <a:ln w="444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7C56D719-684C-EDD6-E650-3E9642E2508D}"/>
                  </a:ext>
                </a:extLst>
              </p:cNvPr>
              <p:cNvCxnSpPr>
                <a:cxnSpLocks/>
                <a:stCxn id="20" idx="3"/>
                <a:endCxn id="11" idx="1"/>
              </p:cNvCxnSpPr>
              <p:nvPr/>
            </p:nvCxnSpPr>
            <p:spPr>
              <a:xfrm flipV="1">
                <a:off x="3103104" y="5320976"/>
                <a:ext cx="442391" cy="30804"/>
              </a:xfrm>
              <a:prstGeom prst="straightConnector1">
                <a:avLst/>
              </a:prstGeom>
              <a:ln w="444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776C0013-95E5-348F-F727-741D4E67FE94}"/>
                  </a:ext>
                </a:extLst>
              </p:cNvPr>
              <p:cNvCxnSpPr>
                <a:cxnSpLocks/>
                <a:stCxn id="4" idx="3"/>
                <a:endCxn id="118" idx="1"/>
              </p:cNvCxnSpPr>
              <p:nvPr/>
            </p:nvCxnSpPr>
            <p:spPr>
              <a:xfrm flipV="1">
                <a:off x="5529335" y="2415988"/>
                <a:ext cx="416451" cy="1"/>
              </a:xfrm>
              <a:prstGeom prst="straightConnector1">
                <a:avLst/>
              </a:prstGeom>
              <a:ln w="444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23F71DEF-E011-1514-91FC-70D30582DDA4}"/>
                  </a:ext>
                </a:extLst>
              </p:cNvPr>
              <p:cNvCxnSpPr>
                <a:cxnSpLocks/>
                <a:endCxn id="90" idx="1"/>
              </p:cNvCxnSpPr>
              <p:nvPr/>
            </p:nvCxnSpPr>
            <p:spPr>
              <a:xfrm>
                <a:off x="3275150" y="3868883"/>
                <a:ext cx="444445" cy="1"/>
              </a:xfrm>
              <a:prstGeom prst="straightConnector1">
                <a:avLst/>
              </a:prstGeom>
              <a:ln w="444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0" name="Rectangle: Rounded Corners 13">
                <a:extLst>
                  <a:ext uri="{FF2B5EF4-FFF2-40B4-BE49-F238E27FC236}">
                    <a16:creationId xmlns:a16="http://schemas.microsoft.com/office/drawing/2014/main" id="{DAD3D702-6A1B-41DD-C387-8CA6B1591696}"/>
                  </a:ext>
                </a:extLst>
              </p:cNvPr>
              <p:cNvSpPr/>
              <p:nvPr/>
            </p:nvSpPr>
            <p:spPr>
              <a:xfrm>
                <a:off x="3719595" y="3446360"/>
                <a:ext cx="1326890" cy="845047"/>
              </a:xfrm>
              <a:prstGeom prst="round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>
                    <a:solidFill>
                      <a:schemeClr val="bg1"/>
                    </a:solidFill>
                  </a:rPr>
                  <a:t>B-Button Pressed</a:t>
                </a:r>
              </a:p>
            </p:txBody>
          </p:sp>
          <p:sp>
            <p:nvSpPr>
              <p:cNvPr id="99" name="Rectangle: Rounded Corners 13">
                <a:extLst>
                  <a:ext uri="{FF2B5EF4-FFF2-40B4-BE49-F238E27FC236}">
                    <a16:creationId xmlns:a16="http://schemas.microsoft.com/office/drawing/2014/main" id="{92001401-AB84-DCEB-CD7E-739CD15B67C8}"/>
                  </a:ext>
                </a:extLst>
              </p:cNvPr>
              <p:cNvSpPr/>
              <p:nvPr/>
            </p:nvSpPr>
            <p:spPr>
              <a:xfrm>
                <a:off x="5338715" y="3264854"/>
                <a:ext cx="1510089" cy="1214093"/>
              </a:xfrm>
              <a:prstGeom prst="round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>
                    <a:solidFill>
                      <a:schemeClr val="bg1"/>
                    </a:solidFill>
                  </a:rPr>
                  <a:t>Iterate all 4-leg stepping</a:t>
                </a:r>
              </a:p>
            </p:txBody>
          </p: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73BF0897-56D8-2512-6FBF-21DA65492E97}"/>
                  </a:ext>
                </a:extLst>
              </p:cNvPr>
              <p:cNvCxnSpPr>
                <a:cxnSpLocks/>
                <a:stCxn id="90" idx="3"/>
                <a:endCxn id="99" idx="1"/>
              </p:cNvCxnSpPr>
              <p:nvPr/>
            </p:nvCxnSpPr>
            <p:spPr>
              <a:xfrm>
                <a:off x="5046486" y="3868884"/>
                <a:ext cx="292229" cy="3018"/>
              </a:xfrm>
              <a:prstGeom prst="straightConnector1">
                <a:avLst/>
              </a:prstGeom>
              <a:ln w="444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617F8907-A754-F0CA-345A-79BC1D3713EC}"/>
                  </a:ext>
                </a:extLst>
              </p:cNvPr>
              <p:cNvCxnSpPr>
                <a:cxnSpLocks/>
                <a:stCxn id="11" idx="3"/>
              </p:cNvCxnSpPr>
              <p:nvPr/>
            </p:nvCxnSpPr>
            <p:spPr>
              <a:xfrm flipV="1">
                <a:off x="5529334" y="5317958"/>
                <a:ext cx="416452" cy="3018"/>
              </a:xfrm>
              <a:prstGeom prst="straightConnector1">
                <a:avLst/>
              </a:prstGeom>
              <a:ln w="444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8" name="Rectangle: Rounded Corners 13">
                <a:extLst>
                  <a:ext uri="{FF2B5EF4-FFF2-40B4-BE49-F238E27FC236}">
                    <a16:creationId xmlns:a16="http://schemas.microsoft.com/office/drawing/2014/main" id="{CFBC527B-FD40-4272-6A87-549E3B711BCA}"/>
                  </a:ext>
                </a:extLst>
              </p:cNvPr>
              <p:cNvSpPr/>
              <p:nvPr/>
            </p:nvSpPr>
            <p:spPr>
              <a:xfrm>
                <a:off x="5945786" y="1993464"/>
                <a:ext cx="1217880" cy="845047"/>
              </a:xfrm>
              <a:prstGeom prst="round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>
                    <a:solidFill>
                      <a:schemeClr val="bg1"/>
                    </a:solidFill>
                  </a:rPr>
                  <a:t>A-Button Released</a:t>
                </a:r>
              </a:p>
            </p:txBody>
          </p: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FEEB5CC9-6361-3637-67D2-D4F03A73C337}"/>
                  </a:ext>
                </a:extLst>
              </p:cNvPr>
              <p:cNvCxnSpPr>
                <a:cxnSpLocks/>
                <a:stCxn id="99" idx="3"/>
              </p:cNvCxnSpPr>
              <p:nvPr/>
            </p:nvCxnSpPr>
            <p:spPr>
              <a:xfrm flipV="1">
                <a:off x="6848804" y="3868882"/>
                <a:ext cx="444740" cy="3019"/>
              </a:xfrm>
              <a:prstGeom prst="straightConnector1">
                <a:avLst/>
              </a:prstGeom>
              <a:ln w="444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7" name="Rectangle: Rounded Corners 13">
                <a:extLst>
                  <a:ext uri="{FF2B5EF4-FFF2-40B4-BE49-F238E27FC236}">
                    <a16:creationId xmlns:a16="http://schemas.microsoft.com/office/drawing/2014/main" id="{A0F06472-9DDE-54BC-EE98-68DC918FAEF2}"/>
                  </a:ext>
                </a:extLst>
              </p:cNvPr>
              <p:cNvSpPr/>
              <p:nvPr/>
            </p:nvSpPr>
            <p:spPr>
              <a:xfrm>
                <a:off x="5945785" y="4895434"/>
                <a:ext cx="1217879" cy="845047"/>
              </a:xfrm>
              <a:prstGeom prst="round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>
                    <a:solidFill>
                      <a:schemeClr val="bg1"/>
                    </a:solidFill>
                  </a:rPr>
                  <a:t>X-Button Released</a:t>
                </a:r>
              </a:p>
            </p:txBody>
          </p:sp>
          <p:sp>
            <p:nvSpPr>
              <p:cNvPr id="197" name="Rectangle: Rounded Corners 13">
                <a:extLst>
                  <a:ext uri="{FF2B5EF4-FFF2-40B4-BE49-F238E27FC236}">
                    <a16:creationId xmlns:a16="http://schemas.microsoft.com/office/drawing/2014/main" id="{8069BA32-C2BB-4EFD-5BDA-E3C5F490EA6C}"/>
                  </a:ext>
                </a:extLst>
              </p:cNvPr>
              <p:cNvSpPr/>
              <p:nvPr/>
            </p:nvSpPr>
            <p:spPr>
              <a:xfrm>
                <a:off x="7293544" y="3446358"/>
                <a:ext cx="1313094" cy="845047"/>
              </a:xfrm>
              <a:prstGeom prst="round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>
                    <a:solidFill>
                      <a:schemeClr val="bg1"/>
                    </a:solidFill>
                  </a:rPr>
                  <a:t>B-Button Released</a:t>
                </a:r>
              </a:p>
            </p:txBody>
          </p:sp>
          <p:cxnSp>
            <p:nvCxnSpPr>
              <p:cNvPr id="198" name="Straight Arrow Connector 197">
                <a:extLst>
                  <a:ext uri="{FF2B5EF4-FFF2-40B4-BE49-F238E27FC236}">
                    <a16:creationId xmlns:a16="http://schemas.microsoft.com/office/drawing/2014/main" id="{2E417A68-09FE-134F-AA23-4D24EC0D62AD}"/>
                  </a:ext>
                </a:extLst>
              </p:cNvPr>
              <p:cNvCxnSpPr>
                <a:cxnSpLocks/>
                <a:stCxn id="118" idx="3"/>
              </p:cNvCxnSpPr>
              <p:nvPr/>
            </p:nvCxnSpPr>
            <p:spPr>
              <a:xfrm flipV="1">
                <a:off x="7163666" y="2411552"/>
                <a:ext cx="416451" cy="4436"/>
              </a:xfrm>
              <a:prstGeom prst="straightConnector1">
                <a:avLst/>
              </a:prstGeom>
              <a:ln w="444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1" name="Straight Arrow Connector 200">
                <a:extLst>
                  <a:ext uri="{FF2B5EF4-FFF2-40B4-BE49-F238E27FC236}">
                    <a16:creationId xmlns:a16="http://schemas.microsoft.com/office/drawing/2014/main" id="{8D705CE6-7E35-3ECE-3132-B03AF8D174BA}"/>
                  </a:ext>
                </a:extLst>
              </p:cNvPr>
              <p:cNvCxnSpPr>
                <a:cxnSpLocks/>
                <a:stCxn id="127" idx="3"/>
                <a:endCxn id="209" idx="1"/>
              </p:cNvCxnSpPr>
              <p:nvPr/>
            </p:nvCxnSpPr>
            <p:spPr>
              <a:xfrm flipV="1">
                <a:off x="7163664" y="5317957"/>
                <a:ext cx="345855" cy="1"/>
              </a:xfrm>
              <a:prstGeom prst="straightConnector1">
                <a:avLst/>
              </a:prstGeom>
              <a:ln w="444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3" name="Straight Arrow Connector 202">
                <a:extLst>
                  <a:ext uri="{FF2B5EF4-FFF2-40B4-BE49-F238E27FC236}">
                    <a16:creationId xmlns:a16="http://schemas.microsoft.com/office/drawing/2014/main" id="{3B8A1624-3282-0074-2A15-F941DF9E51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68216" y="3870067"/>
                <a:ext cx="416451" cy="4436"/>
              </a:xfrm>
              <a:prstGeom prst="straightConnector1">
                <a:avLst/>
              </a:prstGeom>
              <a:ln w="444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6" name="Rectangle: Rounded Corners 13">
                <a:extLst>
                  <a:ext uri="{FF2B5EF4-FFF2-40B4-BE49-F238E27FC236}">
                    <a16:creationId xmlns:a16="http://schemas.microsoft.com/office/drawing/2014/main" id="{DAEEE219-E8A9-ED6F-E1BF-E67B80AE2CF5}"/>
                  </a:ext>
                </a:extLst>
              </p:cNvPr>
              <p:cNvSpPr/>
              <p:nvPr/>
            </p:nvSpPr>
            <p:spPr>
              <a:xfrm>
                <a:off x="7580116" y="1836817"/>
                <a:ext cx="1418953" cy="1236731"/>
              </a:xfrm>
              <a:prstGeom prst="round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>
                    <a:solidFill>
                      <a:schemeClr val="bg1"/>
                    </a:solidFill>
                  </a:rPr>
                  <a:t>Stop/</a:t>
                </a:r>
              </a:p>
              <a:p>
                <a:pPr algn="ctr"/>
                <a:r>
                  <a:rPr lang="en-US" b="1">
                    <a:solidFill>
                      <a:schemeClr val="bg1"/>
                    </a:solidFill>
                  </a:rPr>
                  <a:t>Brake</a:t>
                </a:r>
              </a:p>
            </p:txBody>
          </p:sp>
          <p:sp>
            <p:nvSpPr>
              <p:cNvPr id="209" name="Rectangle: Rounded Corners 13">
                <a:extLst>
                  <a:ext uri="{FF2B5EF4-FFF2-40B4-BE49-F238E27FC236}">
                    <a16:creationId xmlns:a16="http://schemas.microsoft.com/office/drawing/2014/main" id="{613FFC67-233B-0691-16BD-DD7B7B087268}"/>
                  </a:ext>
                </a:extLst>
              </p:cNvPr>
              <p:cNvSpPr/>
              <p:nvPr/>
            </p:nvSpPr>
            <p:spPr>
              <a:xfrm>
                <a:off x="7509519" y="4864686"/>
                <a:ext cx="1726790" cy="906542"/>
              </a:xfrm>
              <a:prstGeom prst="round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>
                    <a:solidFill>
                      <a:schemeClr val="bg1"/>
                    </a:solidFill>
                  </a:rPr>
                  <a:t>Stop/Brake</a:t>
                </a:r>
              </a:p>
            </p:txBody>
          </p:sp>
        </p:grp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9F409994-3A3A-8717-ACDD-77204E92D23C}"/>
              </a:ext>
            </a:extLst>
          </p:cNvPr>
          <p:cNvSpPr txBox="1">
            <a:spLocks/>
          </p:cNvSpPr>
          <p:nvPr/>
        </p:nvSpPr>
        <p:spPr>
          <a:xfrm>
            <a:off x="370687" y="-599892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Ascending mode</a:t>
            </a:r>
          </a:p>
        </p:txBody>
      </p:sp>
      <p:sp>
        <p:nvSpPr>
          <p:cNvPr id="33" name="Slide Number Placeholder 16">
            <a:extLst>
              <a:ext uri="{FF2B5EF4-FFF2-40B4-BE49-F238E27FC236}">
                <a16:creationId xmlns:a16="http://schemas.microsoft.com/office/drawing/2014/main" id="{01F6E41B-445A-55EA-6588-E5AF6F20A42A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11</a:t>
            </a:fld>
            <a:endParaRPr lang="en-US" sz="2000"/>
          </a:p>
        </p:txBody>
      </p:sp>
      <p:sp>
        <p:nvSpPr>
          <p:cNvPr id="5" name="Flowchart: Decision 4">
            <a:extLst>
              <a:ext uri="{FF2B5EF4-FFF2-40B4-BE49-F238E27FC236}">
                <a16:creationId xmlns:a16="http://schemas.microsoft.com/office/drawing/2014/main" id="{ED92ECBB-9B39-A8DC-EEC8-017D81E86050}"/>
              </a:ext>
            </a:extLst>
          </p:cNvPr>
          <p:cNvSpPr/>
          <p:nvPr/>
        </p:nvSpPr>
        <p:spPr>
          <a:xfrm>
            <a:off x="2012234" y="2892655"/>
            <a:ext cx="1383983" cy="1319097"/>
          </a:xfrm>
          <a:prstGeom prst="flowChartDecision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User Input</a:t>
            </a:r>
          </a:p>
        </p:txBody>
      </p:sp>
    </p:spTree>
    <p:extLst>
      <p:ext uri="{BB962C8B-B14F-4D97-AF65-F5344CB8AC3E}">
        <p14:creationId xmlns:p14="http://schemas.microsoft.com/office/powerpoint/2010/main" val="3887493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16FDD5B-3CB6-FCED-A01D-090808499464}"/>
              </a:ext>
            </a:extLst>
          </p:cNvPr>
          <p:cNvCxnSpPr>
            <a:cxnSpLocks/>
          </p:cNvCxnSpPr>
          <p:nvPr/>
        </p:nvCxnSpPr>
        <p:spPr>
          <a:xfrm>
            <a:off x="7656900" y="1771779"/>
            <a:ext cx="1092548" cy="739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18C8BA8-6CAE-6786-3274-2CD07B745D6D}"/>
              </a:ext>
            </a:extLst>
          </p:cNvPr>
          <p:cNvSpPr/>
          <p:nvPr/>
        </p:nvSpPr>
        <p:spPr>
          <a:xfrm>
            <a:off x="971550" y="1409700"/>
            <a:ext cx="10409623" cy="561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B52EB1-3840-5253-DEB1-7204EDDC523B}"/>
              </a:ext>
            </a:extLst>
          </p:cNvPr>
          <p:cNvSpPr/>
          <p:nvPr/>
        </p:nvSpPr>
        <p:spPr>
          <a:xfrm>
            <a:off x="10599762" y="-8877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Box trolley with solid fill">
            <a:extLst>
              <a:ext uri="{FF2B5EF4-FFF2-40B4-BE49-F238E27FC236}">
                <a16:creationId xmlns:a16="http://schemas.microsoft.com/office/drawing/2014/main" id="{808851BE-E88D-BC1D-0494-2619FE4DD6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38400" y="1191108"/>
            <a:ext cx="1160553" cy="1160553"/>
          </a:xfrm>
          <a:prstGeom prst="rect">
            <a:avLst/>
          </a:prstGeom>
        </p:spPr>
      </p:pic>
      <p:pic>
        <p:nvPicPr>
          <p:cNvPr id="24" name="Graphic 23" descr="Illustrator with solid fill">
            <a:extLst>
              <a:ext uri="{FF2B5EF4-FFF2-40B4-BE49-F238E27FC236}">
                <a16:creationId xmlns:a16="http://schemas.microsoft.com/office/drawing/2014/main" id="{2C70F271-600E-203D-5509-95EB966BA4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6359" y="2556537"/>
            <a:ext cx="1164634" cy="1164634"/>
          </a:xfrm>
          <a:prstGeom prst="rect">
            <a:avLst/>
          </a:prstGeom>
        </p:spPr>
      </p:pic>
      <p:pic>
        <p:nvPicPr>
          <p:cNvPr id="25" name="Graphic 24" descr="Clipboard with solid fill">
            <a:extLst>
              <a:ext uri="{FF2B5EF4-FFF2-40B4-BE49-F238E27FC236}">
                <a16:creationId xmlns:a16="http://schemas.microsoft.com/office/drawing/2014/main" id="{30121591-42FA-B20D-E397-5E2AE8F69F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05532" y="3847281"/>
            <a:ext cx="1163770" cy="1163770"/>
          </a:xfrm>
          <a:prstGeom prst="rect">
            <a:avLst/>
          </a:prstGeom>
        </p:spPr>
      </p:pic>
      <p:pic>
        <p:nvPicPr>
          <p:cNvPr id="26" name="Graphic 25" descr="Questions with solid fill">
            <a:extLst>
              <a:ext uri="{FF2B5EF4-FFF2-40B4-BE49-F238E27FC236}">
                <a16:creationId xmlns:a16="http://schemas.microsoft.com/office/drawing/2014/main" id="{23BDAEDB-EEE8-7F97-4F29-DA75C468EA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99705" y="5117581"/>
            <a:ext cx="1169597" cy="1169597"/>
          </a:xfrm>
          <a:prstGeom prst="rect">
            <a:avLst/>
          </a:prstGeom>
        </p:spPr>
      </p:pic>
      <p:pic>
        <p:nvPicPr>
          <p:cNvPr id="28" name="Graphic 27" descr="Users with solid fill">
            <a:extLst>
              <a:ext uri="{FF2B5EF4-FFF2-40B4-BE49-F238E27FC236}">
                <a16:creationId xmlns:a16="http://schemas.microsoft.com/office/drawing/2014/main" id="{C492B10D-A993-5D90-E098-F69546AB69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34319" y="186562"/>
            <a:ext cx="1169597" cy="1169597"/>
          </a:xfrm>
          <a:prstGeom prst="rect">
            <a:avLst/>
          </a:prstGeom>
        </p:spPr>
      </p:pic>
      <p:sp>
        <p:nvSpPr>
          <p:cNvPr id="3" name="Rectangle: Rounded Corners 13">
            <a:extLst>
              <a:ext uri="{FF2B5EF4-FFF2-40B4-BE49-F238E27FC236}">
                <a16:creationId xmlns:a16="http://schemas.microsoft.com/office/drawing/2014/main" id="{49F29B3D-3D70-AA56-DA4D-3CE7892A0303}"/>
              </a:ext>
            </a:extLst>
          </p:cNvPr>
          <p:cNvSpPr/>
          <p:nvPr/>
        </p:nvSpPr>
        <p:spPr>
          <a:xfrm>
            <a:off x="353770" y="2818935"/>
            <a:ext cx="1592238" cy="1220129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Flat Mode</a:t>
            </a:r>
          </a:p>
        </p:txBody>
      </p:sp>
      <p:sp>
        <p:nvSpPr>
          <p:cNvPr id="4" name="Rectangle: Rounded Corners 13">
            <a:extLst>
              <a:ext uri="{FF2B5EF4-FFF2-40B4-BE49-F238E27FC236}">
                <a16:creationId xmlns:a16="http://schemas.microsoft.com/office/drawing/2014/main" id="{0E0CD4A5-0120-89F6-57AD-2DF4C51E1A0E}"/>
              </a:ext>
            </a:extLst>
          </p:cNvPr>
          <p:cNvSpPr/>
          <p:nvPr/>
        </p:nvSpPr>
        <p:spPr>
          <a:xfrm>
            <a:off x="6825049" y="1350301"/>
            <a:ext cx="1256136" cy="845047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Drive</a:t>
            </a:r>
          </a:p>
          <a:p>
            <a:pPr algn="ctr"/>
            <a:r>
              <a:rPr lang="en-US" b="1">
                <a:solidFill>
                  <a:schemeClr val="bg1"/>
                </a:solidFill>
              </a:rPr>
              <a:t>Forward</a:t>
            </a:r>
          </a:p>
        </p:txBody>
      </p:sp>
      <p:sp>
        <p:nvSpPr>
          <p:cNvPr id="11" name="Rectangle: Rounded Corners 13">
            <a:extLst>
              <a:ext uri="{FF2B5EF4-FFF2-40B4-BE49-F238E27FC236}">
                <a16:creationId xmlns:a16="http://schemas.microsoft.com/office/drawing/2014/main" id="{66714271-6132-36CE-7688-98F0967B8986}"/>
              </a:ext>
            </a:extLst>
          </p:cNvPr>
          <p:cNvSpPr/>
          <p:nvPr/>
        </p:nvSpPr>
        <p:spPr>
          <a:xfrm>
            <a:off x="6825048" y="4681703"/>
            <a:ext cx="1256137" cy="845047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Drive</a:t>
            </a:r>
          </a:p>
          <a:p>
            <a:pPr algn="ctr"/>
            <a:r>
              <a:rPr lang="en-US" b="1">
                <a:solidFill>
                  <a:schemeClr val="bg1"/>
                </a:solidFill>
              </a:rPr>
              <a:t>Backward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44E8B0F-AC0C-ABE5-AE33-5D0CBE5188D3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6149530" y="1771422"/>
            <a:ext cx="675519" cy="140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C56D719-684C-EDD6-E650-3E9642E2508D}"/>
              </a:ext>
            </a:extLst>
          </p:cNvPr>
          <p:cNvCxnSpPr>
            <a:cxnSpLocks/>
            <a:stCxn id="36" idx="3"/>
            <a:endCxn id="11" idx="1"/>
          </p:cNvCxnSpPr>
          <p:nvPr/>
        </p:nvCxnSpPr>
        <p:spPr>
          <a:xfrm>
            <a:off x="6149530" y="5100223"/>
            <a:ext cx="675518" cy="400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CC5240-76A1-445A-DDF6-F484C111CD9D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1946008" y="3429000"/>
            <a:ext cx="621990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9C106ED7-E678-7500-10AA-9684AD9D245C}"/>
              </a:ext>
            </a:extLst>
          </p:cNvPr>
          <p:cNvSpPr txBox="1">
            <a:spLocks/>
          </p:cNvSpPr>
          <p:nvPr/>
        </p:nvSpPr>
        <p:spPr>
          <a:xfrm>
            <a:off x="370687" y="-599892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Flat Mode</a:t>
            </a:r>
          </a:p>
        </p:txBody>
      </p:sp>
      <p:sp>
        <p:nvSpPr>
          <p:cNvPr id="29" name="Slide Number Placeholder 16">
            <a:extLst>
              <a:ext uri="{FF2B5EF4-FFF2-40B4-BE49-F238E27FC236}">
                <a16:creationId xmlns:a16="http://schemas.microsoft.com/office/drawing/2014/main" id="{3BE3322A-8040-8059-3637-437FAF132AFB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12</a:t>
            </a:fld>
            <a:endParaRPr lang="en-US" sz="2000"/>
          </a:p>
        </p:txBody>
      </p:sp>
      <p:sp>
        <p:nvSpPr>
          <p:cNvPr id="8" name="Rectangle: Rounded Corners 13">
            <a:extLst>
              <a:ext uri="{FF2B5EF4-FFF2-40B4-BE49-F238E27FC236}">
                <a16:creationId xmlns:a16="http://schemas.microsoft.com/office/drawing/2014/main" id="{BF7CB51E-EAA8-4454-57C1-EF184E52904F}"/>
              </a:ext>
            </a:extLst>
          </p:cNvPr>
          <p:cNvSpPr/>
          <p:nvPr/>
        </p:nvSpPr>
        <p:spPr>
          <a:xfrm>
            <a:off x="4969166" y="1356292"/>
            <a:ext cx="1180364" cy="83026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A-Button Pressed</a:t>
            </a:r>
          </a:p>
        </p:txBody>
      </p:sp>
      <p:sp>
        <p:nvSpPr>
          <p:cNvPr id="36" name="Rectangle: Rounded Corners 13">
            <a:extLst>
              <a:ext uri="{FF2B5EF4-FFF2-40B4-BE49-F238E27FC236}">
                <a16:creationId xmlns:a16="http://schemas.microsoft.com/office/drawing/2014/main" id="{0B925522-E71B-885F-6D75-8E69E302BF10}"/>
              </a:ext>
            </a:extLst>
          </p:cNvPr>
          <p:cNvSpPr/>
          <p:nvPr/>
        </p:nvSpPr>
        <p:spPr>
          <a:xfrm>
            <a:off x="4969166" y="4685093"/>
            <a:ext cx="1180364" cy="83026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A-Button Pressed</a:t>
            </a:r>
          </a:p>
        </p:txBody>
      </p:sp>
      <p:sp>
        <p:nvSpPr>
          <p:cNvPr id="54" name="Rectangle: Rounded Corners 13">
            <a:extLst>
              <a:ext uri="{FF2B5EF4-FFF2-40B4-BE49-F238E27FC236}">
                <a16:creationId xmlns:a16="http://schemas.microsoft.com/office/drawing/2014/main" id="{636C651F-7E1C-86B8-7093-3C3602C5E346}"/>
              </a:ext>
            </a:extLst>
          </p:cNvPr>
          <p:cNvSpPr/>
          <p:nvPr/>
        </p:nvSpPr>
        <p:spPr>
          <a:xfrm>
            <a:off x="8743809" y="1305851"/>
            <a:ext cx="1151528" cy="950153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A-Button Released</a:t>
            </a:r>
          </a:p>
        </p:txBody>
      </p:sp>
      <p:sp>
        <p:nvSpPr>
          <p:cNvPr id="58" name="Rectangle: Rounded Corners 13">
            <a:extLst>
              <a:ext uri="{FF2B5EF4-FFF2-40B4-BE49-F238E27FC236}">
                <a16:creationId xmlns:a16="http://schemas.microsoft.com/office/drawing/2014/main" id="{1AB0F8F5-E110-FA6D-CCB8-76DCE3B9C2FE}"/>
              </a:ext>
            </a:extLst>
          </p:cNvPr>
          <p:cNvSpPr/>
          <p:nvPr/>
        </p:nvSpPr>
        <p:spPr>
          <a:xfrm>
            <a:off x="8743809" y="4629934"/>
            <a:ext cx="1151528" cy="950153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A-Button Released</a:t>
            </a:r>
          </a:p>
        </p:txBody>
      </p:sp>
      <p:sp>
        <p:nvSpPr>
          <p:cNvPr id="70" name="Flowchart: Decision 69">
            <a:extLst>
              <a:ext uri="{FF2B5EF4-FFF2-40B4-BE49-F238E27FC236}">
                <a16:creationId xmlns:a16="http://schemas.microsoft.com/office/drawing/2014/main" id="{FF1BA63F-111F-0759-687E-D5CC164D2B6B}"/>
              </a:ext>
            </a:extLst>
          </p:cNvPr>
          <p:cNvSpPr/>
          <p:nvPr/>
        </p:nvSpPr>
        <p:spPr>
          <a:xfrm>
            <a:off x="2600489" y="2771848"/>
            <a:ext cx="2068925" cy="1319097"/>
          </a:xfrm>
          <a:prstGeom prst="flowChartDecision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User Input</a:t>
            </a:r>
          </a:p>
        </p:txBody>
      </p:sp>
      <p:sp>
        <p:nvSpPr>
          <p:cNvPr id="78" name="Rectangle: Rounded Corners 13">
            <a:extLst>
              <a:ext uri="{FF2B5EF4-FFF2-40B4-BE49-F238E27FC236}">
                <a16:creationId xmlns:a16="http://schemas.microsoft.com/office/drawing/2014/main" id="{CB0712AA-0D0D-344C-5758-70408832BB8C}"/>
              </a:ext>
            </a:extLst>
          </p:cNvPr>
          <p:cNvSpPr/>
          <p:nvPr/>
        </p:nvSpPr>
        <p:spPr>
          <a:xfrm>
            <a:off x="8505614" y="2844509"/>
            <a:ext cx="1632711" cy="1019297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Stop/Brake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F3FB4DB-E3E1-ADAE-6201-B431ED68ADF9}"/>
              </a:ext>
            </a:extLst>
          </p:cNvPr>
          <p:cNvCxnSpPr>
            <a:cxnSpLocks/>
            <a:stCxn id="11" idx="3"/>
            <a:endCxn id="58" idx="1"/>
          </p:cNvCxnSpPr>
          <p:nvPr/>
        </p:nvCxnSpPr>
        <p:spPr>
          <a:xfrm>
            <a:off x="8081185" y="5104227"/>
            <a:ext cx="662624" cy="78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Rectangle: Rounded Corners 13">
            <a:extLst>
              <a:ext uri="{FF2B5EF4-FFF2-40B4-BE49-F238E27FC236}">
                <a16:creationId xmlns:a16="http://schemas.microsoft.com/office/drawing/2014/main" id="{59F44845-91AC-83DC-0553-5B6EDF84FFDF}"/>
              </a:ext>
            </a:extLst>
          </p:cNvPr>
          <p:cNvSpPr/>
          <p:nvPr/>
        </p:nvSpPr>
        <p:spPr>
          <a:xfrm>
            <a:off x="2838832" y="1289183"/>
            <a:ext cx="1592238" cy="950153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If Right, set Forward</a:t>
            </a:r>
          </a:p>
        </p:txBody>
      </p:sp>
      <p:sp>
        <p:nvSpPr>
          <p:cNvPr id="87" name="Rectangle: Rounded Corners 13">
            <a:extLst>
              <a:ext uri="{FF2B5EF4-FFF2-40B4-BE49-F238E27FC236}">
                <a16:creationId xmlns:a16="http://schemas.microsoft.com/office/drawing/2014/main" id="{59893574-8FCC-2792-972C-015E86ABD4ED}"/>
              </a:ext>
            </a:extLst>
          </p:cNvPr>
          <p:cNvSpPr/>
          <p:nvPr/>
        </p:nvSpPr>
        <p:spPr>
          <a:xfrm>
            <a:off x="2838832" y="4623457"/>
            <a:ext cx="1592238" cy="950153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If Left, set Backward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7544E72-06BF-0731-F428-5004B0BDDD7E}"/>
              </a:ext>
            </a:extLst>
          </p:cNvPr>
          <p:cNvCxnSpPr>
            <a:cxnSpLocks/>
            <a:stCxn id="70" idx="0"/>
            <a:endCxn id="86" idx="2"/>
          </p:cNvCxnSpPr>
          <p:nvPr/>
        </p:nvCxnSpPr>
        <p:spPr>
          <a:xfrm flipH="1" flipV="1">
            <a:off x="3634951" y="2239336"/>
            <a:ext cx="1" cy="532512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1DC4932-7276-86B8-1D7C-A02223694A24}"/>
              </a:ext>
            </a:extLst>
          </p:cNvPr>
          <p:cNvCxnSpPr>
            <a:cxnSpLocks/>
            <a:stCxn id="70" idx="2"/>
            <a:endCxn id="87" idx="0"/>
          </p:cNvCxnSpPr>
          <p:nvPr/>
        </p:nvCxnSpPr>
        <p:spPr>
          <a:xfrm flipH="1">
            <a:off x="3634951" y="4090945"/>
            <a:ext cx="1" cy="532512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9420F2A-085D-49FB-D77F-8BE73512499F}"/>
              </a:ext>
            </a:extLst>
          </p:cNvPr>
          <p:cNvCxnSpPr>
            <a:cxnSpLocks/>
            <a:stCxn id="58" idx="0"/>
            <a:endCxn id="78" idx="2"/>
          </p:cNvCxnSpPr>
          <p:nvPr/>
        </p:nvCxnSpPr>
        <p:spPr>
          <a:xfrm flipV="1">
            <a:off x="9319573" y="3863806"/>
            <a:ext cx="2397" cy="766128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6C1F9DD-B382-9F5D-E73E-162B1D03903C}"/>
              </a:ext>
            </a:extLst>
          </p:cNvPr>
          <p:cNvCxnSpPr>
            <a:cxnSpLocks/>
            <a:stCxn id="54" idx="2"/>
            <a:endCxn id="78" idx="0"/>
          </p:cNvCxnSpPr>
          <p:nvPr/>
        </p:nvCxnSpPr>
        <p:spPr>
          <a:xfrm>
            <a:off x="9319573" y="2256004"/>
            <a:ext cx="2397" cy="588505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F4835B4-73BE-898B-04C2-D5B51AAB38D8}"/>
              </a:ext>
            </a:extLst>
          </p:cNvPr>
          <p:cNvCxnSpPr>
            <a:cxnSpLocks/>
            <a:stCxn id="86" idx="3"/>
            <a:endCxn id="8" idx="1"/>
          </p:cNvCxnSpPr>
          <p:nvPr/>
        </p:nvCxnSpPr>
        <p:spPr>
          <a:xfrm>
            <a:off x="4431070" y="1764260"/>
            <a:ext cx="538096" cy="7162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3837DF69-A5C0-818E-D0C0-D37321E0B3B8}"/>
              </a:ext>
            </a:extLst>
          </p:cNvPr>
          <p:cNvCxnSpPr>
            <a:cxnSpLocks/>
            <a:stCxn id="4" idx="3"/>
            <a:endCxn id="54" idx="1"/>
          </p:cNvCxnSpPr>
          <p:nvPr/>
        </p:nvCxnSpPr>
        <p:spPr>
          <a:xfrm>
            <a:off x="8081185" y="1772825"/>
            <a:ext cx="662624" cy="810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D043D3C2-DC50-927C-BD3C-4778A0534944}"/>
              </a:ext>
            </a:extLst>
          </p:cNvPr>
          <p:cNvCxnSpPr>
            <a:cxnSpLocks/>
            <a:stCxn id="87" idx="3"/>
            <a:endCxn id="36" idx="1"/>
          </p:cNvCxnSpPr>
          <p:nvPr/>
        </p:nvCxnSpPr>
        <p:spPr>
          <a:xfrm>
            <a:off x="4431070" y="5098534"/>
            <a:ext cx="538096" cy="1689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348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178BF7-9019-5B16-86BE-AF37761F1AAB}"/>
              </a:ext>
            </a:extLst>
          </p:cNvPr>
          <p:cNvSpPr/>
          <p:nvPr/>
        </p:nvSpPr>
        <p:spPr>
          <a:xfrm>
            <a:off x="989306" y="1422483"/>
            <a:ext cx="10436256" cy="561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3A50D2-799F-CD65-CB0F-60930E7F367C}"/>
              </a:ext>
            </a:extLst>
          </p:cNvPr>
          <p:cNvSpPr/>
          <p:nvPr/>
        </p:nvSpPr>
        <p:spPr>
          <a:xfrm>
            <a:off x="10599762" y="-8877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 descr="Box trolley with solid fill">
            <a:extLst>
              <a:ext uri="{FF2B5EF4-FFF2-40B4-BE49-F238E27FC236}">
                <a16:creationId xmlns:a16="http://schemas.microsoft.com/office/drawing/2014/main" id="{6118FFCE-B751-8B33-31DC-516F17577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38400" y="1191108"/>
            <a:ext cx="1160553" cy="1160553"/>
          </a:xfrm>
          <a:prstGeom prst="rect">
            <a:avLst/>
          </a:prstGeom>
        </p:spPr>
      </p:pic>
      <p:pic>
        <p:nvPicPr>
          <p:cNvPr id="24" name="Graphic 23" descr="Illustrator with solid fill">
            <a:extLst>
              <a:ext uri="{FF2B5EF4-FFF2-40B4-BE49-F238E27FC236}">
                <a16:creationId xmlns:a16="http://schemas.microsoft.com/office/drawing/2014/main" id="{D8BE5B5C-3F8A-FB1E-9C4B-CCAD87F86F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6359" y="2556537"/>
            <a:ext cx="1164634" cy="1164634"/>
          </a:xfrm>
          <a:prstGeom prst="rect">
            <a:avLst/>
          </a:prstGeom>
        </p:spPr>
      </p:pic>
      <p:pic>
        <p:nvPicPr>
          <p:cNvPr id="25" name="Graphic 24" descr="Clipboard with solid fill">
            <a:extLst>
              <a:ext uri="{FF2B5EF4-FFF2-40B4-BE49-F238E27FC236}">
                <a16:creationId xmlns:a16="http://schemas.microsoft.com/office/drawing/2014/main" id="{C091EF14-59C1-9D8B-5AE2-5A2384C6F3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05532" y="3847281"/>
            <a:ext cx="1163770" cy="1163770"/>
          </a:xfrm>
          <a:prstGeom prst="rect">
            <a:avLst/>
          </a:prstGeom>
        </p:spPr>
      </p:pic>
      <p:pic>
        <p:nvPicPr>
          <p:cNvPr id="26" name="Graphic 25" descr="Questions with solid fill">
            <a:extLst>
              <a:ext uri="{FF2B5EF4-FFF2-40B4-BE49-F238E27FC236}">
                <a16:creationId xmlns:a16="http://schemas.microsoft.com/office/drawing/2014/main" id="{E678E515-8C4E-D0F6-6171-B5E8A4E76D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99705" y="5117581"/>
            <a:ext cx="1169597" cy="1169597"/>
          </a:xfrm>
          <a:prstGeom prst="rect">
            <a:avLst/>
          </a:prstGeom>
        </p:spPr>
      </p:pic>
      <p:pic>
        <p:nvPicPr>
          <p:cNvPr id="28" name="Graphic 27" descr="Users with solid fill">
            <a:extLst>
              <a:ext uri="{FF2B5EF4-FFF2-40B4-BE49-F238E27FC236}">
                <a16:creationId xmlns:a16="http://schemas.microsoft.com/office/drawing/2014/main" id="{CD3ED1CE-F52D-8477-2AB7-D3B3AA52F7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34319" y="186562"/>
            <a:ext cx="1169597" cy="116959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FEAF088-B6F8-F5BB-DF71-A54930FA79B1}"/>
              </a:ext>
            </a:extLst>
          </p:cNvPr>
          <p:cNvSpPr txBox="1">
            <a:spLocks/>
          </p:cNvSpPr>
          <p:nvPr/>
        </p:nvSpPr>
        <p:spPr>
          <a:xfrm>
            <a:off x="370687" y="-599892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Descending Mode</a:t>
            </a:r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3A358B97-75FC-0B08-A195-D1027293EE27}"/>
              </a:ext>
            </a:extLst>
          </p:cNvPr>
          <p:cNvGrpSpPr/>
          <p:nvPr/>
        </p:nvGrpSpPr>
        <p:grpSpPr>
          <a:xfrm>
            <a:off x="220460" y="1470040"/>
            <a:ext cx="10186254" cy="4422826"/>
            <a:chOff x="-108700" y="1673402"/>
            <a:chExt cx="10402500" cy="4501593"/>
          </a:xfrm>
        </p:grpSpPr>
        <p:sp>
          <p:nvSpPr>
            <p:cNvPr id="4" name="Rectangle: Rounded Corners 13">
              <a:extLst>
                <a:ext uri="{FF2B5EF4-FFF2-40B4-BE49-F238E27FC236}">
                  <a16:creationId xmlns:a16="http://schemas.microsoft.com/office/drawing/2014/main" id="{0E0CD4A5-0120-89F6-57AD-2DF4C51E1A0E}"/>
                </a:ext>
              </a:extLst>
            </p:cNvPr>
            <p:cNvSpPr/>
            <p:nvPr/>
          </p:nvSpPr>
          <p:spPr>
            <a:xfrm>
              <a:off x="3545496" y="1673402"/>
              <a:ext cx="1983839" cy="1415967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Back 2 legs iterate step down and front 2 legs drive backward</a:t>
              </a:r>
            </a:p>
          </p:txBody>
        </p:sp>
        <p:sp>
          <p:nvSpPr>
            <p:cNvPr id="38" name="Rectangle: Rounded Corners 13">
              <a:extLst>
                <a:ext uri="{FF2B5EF4-FFF2-40B4-BE49-F238E27FC236}">
                  <a16:creationId xmlns:a16="http://schemas.microsoft.com/office/drawing/2014/main" id="{77AA579E-D4FB-DBF6-B9DE-739BEE63FD53}"/>
                </a:ext>
              </a:extLst>
            </p:cNvPr>
            <p:cNvSpPr/>
            <p:nvPr/>
          </p:nvSpPr>
          <p:spPr>
            <a:xfrm>
              <a:off x="-108700" y="3503242"/>
              <a:ext cx="1510089" cy="845047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Descending</a:t>
              </a:r>
            </a:p>
            <a:p>
              <a:pPr algn="ctr"/>
              <a:r>
                <a:rPr lang="en-US" b="1">
                  <a:solidFill>
                    <a:schemeClr val="bg1"/>
                  </a:solidFill>
                </a:rPr>
                <a:t>Mode</a:t>
              </a:r>
            </a:p>
          </p:txBody>
        </p:sp>
        <p:sp>
          <p:nvSpPr>
            <p:cNvPr id="208" name="Rectangle: Rounded Corners 13">
              <a:extLst>
                <a:ext uri="{FF2B5EF4-FFF2-40B4-BE49-F238E27FC236}">
                  <a16:creationId xmlns:a16="http://schemas.microsoft.com/office/drawing/2014/main" id="{EB67CDF0-8079-46C8-22A0-44B34580302F}"/>
                </a:ext>
              </a:extLst>
            </p:cNvPr>
            <p:cNvSpPr/>
            <p:nvPr/>
          </p:nvSpPr>
          <p:spPr>
            <a:xfrm>
              <a:off x="8884666" y="3343578"/>
              <a:ext cx="1409134" cy="1214093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Stop/Brake</a:t>
              </a:r>
            </a:p>
          </p:txBody>
        </p: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BA59ADC9-C571-9C53-CE41-FAC6520C4A37}"/>
                </a:ext>
              </a:extLst>
            </p:cNvPr>
            <p:cNvGrpSpPr/>
            <p:nvPr/>
          </p:nvGrpSpPr>
          <p:grpSpPr>
            <a:xfrm>
              <a:off x="1401389" y="1808942"/>
              <a:ext cx="7594321" cy="4366053"/>
              <a:chOff x="1401389" y="1836817"/>
              <a:chExt cx="7594321" cy="4366053"/>
            </a:xfrm>
          </p:grpSpPr>
          <p:sp>
            <p:nvSpPr>
              <p:cNvPr id="11" name="Rectangle: Rounded Corners 13">
                <a:extLst>
                  <a:ext uri="{FF2B5EF4-FFF2-40B4-BE49-F238E27FC236}">
                    <a16:creationId xmlns:a16="http://schemas.microsoft.com/office/drawing/2014/main" id="{66714271-6132-36CE-7688-98F0967B8986}"/>
                  </a:ext>
                </a:extLst>
              </p:cNvPr>
              <p:cNvSpPr/>
              <p:nvPr/>
            </p:nvSpPr>
            <p:spPr>
              <a:xfrm>
                <a:off x="3539038" y="4770781"/>
                <a:ext cx="1983839" cy="1432089"/>
              </a:xfrm>
              <a:prstGeom prst="round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>
                    <a:solidFill>
                      <a:schemeClr val="bg1"/>
                    </a:solidFill>
                  </a:rPr>
                  <a:t>Front 2 legs iterate step down and back 2 legs drive backward</a:t>
                </a:r>
              </a:p>
            </p:txBody>
          </p:sp>
          <p:sp>
            <p:nvSpPr>
              <p:cNvPr id="20" name="Rectangle: Rounded Corners 13">
                <a:extLst>
                  <a:ext uri="{FF2B5EF4-FFF2-40B4-BE49-F238E27FC236}">
                    <a16:creationId xmlns:a16="http://schemas.microsoft.com/office/drawing/2014/main" id="{8A595287-CEEE-0841-F19A-0D66192BEFF7}"/>
                  </a:ext>
                </a:extLst>
              </p:cNvPr>
              <p:cNvSpPr/>
              <p:nvPr/>
            </p:nvSpPr>
            <p:spPr>
              <a:xfrm>
                <a:off x="1902207" y="5060436"/>
                <a:ext cx="1205423" cy="845047"/>
              </a:xfrm>
              <a:prstGeom prst="round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>
                    <a:solidFill>
                      <a:schemeClr val="bg1"/>
                    </a:solidFill>
                  </a:rPr>
                  <a:t>X-Button Pressed</a:t>
                </a:r>
              </a:p>
            </p:txBody>
          </p:sp>
          <p:sp>
            <p:nvSpPr>
              <p:cNvPr id="22" name="Rectangle: Rounded Corners 13">
                <a:extLst>
                  <a:ext uri="{FF2B5EF4-FFF2-40B4-BE49-F238E27FC236}">
                    <a16:creationId xmlns:a16="http://schemas.microsoft.com/office/drawing/2014/main" id="{3FC82603-15F4-E09F-B300-F72A38E7BF06}"/>
                  </a:ext>
                </a:extLst>
              </p:cNvPr>
              <p:cNvSpPr/>
              <p:nvPr/>
            </p:nvSpPr>
            <p:spPr>
              <a:xfrm>
                <a:off x="1917392" y="1991247"/>
                <a:ext cx="1205422" cy="845047"/>
              </a:xfrm>
              <a:prstGeom prst="round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>
                    <a:solidFill>
                      <a:schemeClr val="bg1"/>
                    </a:solidFill>
                  </a:rPr>
                  <a:t>A-Button Pressed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FAC3455-7A1A-8580-DA0E-AE43062843F1}"/>
                  </a:ext>
                </a:extLst>
              </p:cNvPr>
              <p:cNvCxnSpPr>
                <a:cxnSpLocks/>
                <a:stCxn id="38" idx="3"/>
              </p:cNvCxnSpPr>
              <p:nvPr/>
            </p:nvCxnSpPr>
            <p:spPr>
              <a:xfrm>
                <a:off x="1401389" y="3953641"/>
                <a:ext cx="363670" cy="2"/>
              </a:xfrm>
              <a:prstGeom prst="straightConnector1">
                <a:avLst/>
              </a:prstGeom>
              <a:ln w="444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61F220C9-072F-86AB-AA95-48067C158548}"/>
                  </a:ext>
                </a:extLst>
              </p:cNvPr>
              <p:cNvCxnSpPr>
                <a:cxnSpLocks/>
                <a:endCxn id="22" idx="2"/>
              </p:cNvCxnSpPr>
              <p:nvPr/>
            </p:nvCxnSpPr>
            <p:spPr>
              <a:xfrm flipH="1" flipV="1">
                <a:off x="2520103" y="2836294"/>
                <a:ext cx="2" cy="422524"/>
              </a:xfrm>
              <a:prstGeom prst="straightConnector1">
                <a:avLst/>
              </a:prstGeom>
              <a:ln w="444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08FB668A-B8C9-DEAA-C700-07A264F8E0FB}"/>
                  </a:ext>
                </a:extLst>
              </p:cNvPr>
              <p:cNvCxnSpPr>
                <a:cxnSpLocks/>
                <a:endCxn id="20" idx="0"/>
              </p:cNvCxnSpPr>
              <p:nvPr/>
            </p:nvCxnSpPr>
            <p:spPr>
              <a:xfrm flipH="1">
                <a:off x="2504919" y="4640132"/>
                <a:ext cx="2" cy="420305"/>
              </a:xfrm>
              <a:prstGeom prst="straightConnector1">
                <a:avLst/>
              </a:prstGeom>
              <a:ln w="444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C44E8B0F-AC0C-ABE5-AE33-5D0CBE5188D3}"/>
                  </a:ext>
                </a:extLst>
              </p:cNvPr>
              <p:cNvCxnSpPr>
                <a:cxnSpLocks/>
                <a:stCxn id="22" idx="3"/>
                <a:endCxn id="4" idx="1"/>
              </p:cNvCxnSpPr>
              <p:nvPr/>
            </p:nvCxnSpPr>
            <p:spPr>
              <a:xfrm flipV="1">
                <a:off x="3122814" y="2409261"/>
                <a:ext cx="422683" cy="4510"/>
              </a:xfrm>
              <a:prstGeom prst="straightConnector1">
                <a:avLst/>
              </a:prstGeom>
              <a:ln w="444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7C56D719-684C-EDD6-E650-3E9642E2508D}"/>
                  </a:ext>
                </a:extLst>
              </p:cNvPr>
              <p:cNvCxnSpPr>
                <a:cxnSpLocks/>
                <a:stCxn id="20" idx="3"/>
                <a:endCxn id="11" idx="1"/>
              </p:cNvCxnSpPr>
              <p:nvPr/>
            </p:nvCxnSpPr>
            <p:spPr>
              <a:xfrm>
                <a:off x="3107630" y="5482960"/>
                <a:ext cx="431408" cy="3866"/>
              </a:xfrm>
              <a:prstGeom prst="straightConnector1">
                <a:avLst/>
              </a:prstGeom>
              <a:ln w="444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776C0013-95E5-348F-F727-741D4E67FE94}"/>
                  </a:ext>
                </a:extLst>
              </p:cNvPr>
              <p:cNvCxnSpPr>
                <a:cxnSpLocks/>
                <a:stCxn id="4" idx="3"/>
                <a:endCxn id="118" idx="1"/>
              </p:cNvCxnSpPr>
              <p:nvPr/>
            </p:nvCxnSpPr>
            <p:spPr>
              <a:xfrm>
                <a:off x="5529336" y="2409261"/>
                <a:ext cx="416450" cy="6727"/>
              </a:xfrm>
              <a:prstGeom prst="straightConnector1">
                <a:avLst/>
              </a:prstGeom>
              <a:ln w="444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23F71DEF-E011-1514-91FC-70D30582DDA4}"/>
                  </a:ext>
                </a:extLst>
              </p:cNvPr>
              <p:cNvCxnSpPr>
                <a:cxnSpLocks/>
                <a:endCxn id="90" idx="1"/>
              </p:cNvCxnSpPr>
              <p:nvPr/>
            </p:nvCxnSpPr>
            <p:spPr>
              <a:xfrm>
                <a:off x="3275148" y="3953643"/>
                <a:ext cx="444447" cy="1"/>
              </a:xfrm>
              <a:prstGeom prst="straightConnector1">
                <a:avLst/>
              </a:prstGeom>
              <a:ln w="444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0" name="Rectangle: Rounded Corners 13">
                <a:extLst>
                  <a:ext uri="{FF2B5EF4-FFF2-40B4-BE49-F238E27FC236}">
                    <a16:creationId xmlns:a16="http://schemas.microsoft.com/office/drawing/2014/main" id="{DAD3D702-6A1B-41DD-C387-8CA6B1591696}"/>
                  </a:ext>
                </a:extLst>
              </p:cNvPr>
              <p:cNvSpPr/>
              <p:nvPr/>
            </p:nvSpPr>
            <p:spPr>
              <a:xfrm>
                <a:off x="3719595" y="3531120"/>
                <a:ext cx="1174672" cy="845047"/>
              </a:xfrm>
              <a:prstGeom prst="round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>
                    <a:solidFill>
                      <a:schemeClr val="bg1"/>
                    </a:solidFill>
                  </a:rPr>
                  <a:t>B-Button Pressed</a:t>
                </a:r>
              </a:p>
            </p:txBody>
          </p:sp>
          <p:sp>
            <p:nvSpPr>
              <p:cNvPr id="99" name="Rectangle: Rounded Corners 13">
                <a:extLst>
                  <a:ext uri="{FF2B5EF4-FFF2-40B4-BE49-F238E27FC236}">
                    <a16:creationId xmlns:a16="http://schemas.microsoft.com/office/drawing/2014/main" id="{92001401-AB84-DCEB-CD7E-739CD15B67C8}"/>
                  </a:ext>
                </a:extLst>
              </p:cNvPr>
              <p:cNvSpPr/>
              <p:nvPr/>
            </p:nvSpPr>
            <p:spPr>
              <a:xfrm>
                <a:off x="5338714" y="3349614"/>
                <a:ext cx="1510089" cy="1214093"/>
              </a:xfrm>
              <a:prstGeom prst="round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>
                    <a:solidFill>
                      <a:schemeClr val="bg1"/>
                    </a:solidFill>
                  </a:rPr>
                  <a:t>Iterate all 4-leg stepping down</a:t>
                </a:r>
              </a:p>
            </p:txBody>
          </p: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73BF0897-56D8-2512-6FBF-21DA65492E97}"/>
                  </a:ext>
                </a:extLst>
              </p:cNvPr>
              <p:cNvCxnSpPr>
                <a:cxnSpLocks/>
                <a:stCxn id="90" idx="3"/>
                <a:endCxn id="99" idx="1"/>
              </p:cNvCxnSpPr>
              <p:nvPr/>
            </p:nvCxnSpPr>
            <p:spPr>
              <a:xfrm>
                <a:off x="4894267" y="3953644"/>
                <a:ext cx="444447" cy="3017"/>
              </a:xfrm>
              <a:prstGeom prst="straightConnector1">
                <a:avLst/>
              </a:prstGeom>
              <a:ln w="444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617F8907-A754-F0CA-345A-79BC1D3713EC}"/>
                  </a:ext>
                </a:extLst>
              </p:cNvPr>
              <p:cNvCxnSpPr>
                <a:cxnSpLocks/>
                <a:stCxn id="11" idx="3"/>
                <a:endCxn id="127" idx="1"/>
              </p:cNvCxnSpPr>
              <p:nvPr/>
            </p:nvCxnSpPr>
            <p:spPr>
              <a:xfrm>
                <a:off x="5522877" y="5486826"/>
                <a:ext cx="422909" cy="4488"/>
              </a:xfrm>
              <a:prstGeom prst="straightConnector1">
                <a:avLst/>
              </a:prstGeom>
              <a:ln w="444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8" name="Rectangle: Rounded Corners 13">
                <a:extLst>
                  <a:ext uri="{FF2B5EF4-FFF2-40B4-BE49-F238E27FC236}">
                    <a16:creationId xmlns:a16="http://schemas.microsoft.com/office/drawing/2014/main" id="{CFBC527B-FD40-4272-6A87-549E3B711BCA}"/>
                  </a:ext>
                </a:extLst>
              </p:cNvPr>
              <p:cNvSpPr/>
              <p:nvPr/>
            </p:nvSpPr>
            <p:spPr>
              <a:xfrm>
                <a:off x="5945786" y="1993464"/>
                <a:ext cx="1217880" cy="845047"/>
              </a:xfrm>
              <a:prstGeom prst="round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>
                    <a:solidFill>
                      <a:schemeClr val="bg1"/>
                    </a:solidFill>
                  </a:rPr>
                  <a:t>A-Button Released</a:t>
                </a:r>
              </a:p>
            </p:txBody>
          </p: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FEEB5CC9-6361-3637-67D2-D4F03A73C337}"/>
                  </a:ext>
                </a:extLst>
              </p:cNvPr>
              <p:cNvCxnSpPr>
                <a:cxnSpLocks/>
                <a:stCxn id="99" idx="3"/>
              </p:cNvCxnSpPr>
              <p:nvPr/>
            </p:nvCxnSpPr>
            <p:spPr>
              <a:xfrm flipV="1">
                <a:off x="6848803" y="3953642"/>
                <a:ext cx="444740" cy="3019"/>
              </a:xfrm>
              <a:prstGeom prst="straightConnector1">
                <a:avLst/>
              </a:prstGeom>
              <a:ln w="444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7" name="Rectangle: Rounded Corners 13">
                <a:extLst>
                  <a:ext uri="{FF2B5EF4-FFF2-40B4-BE49-F238E27FC236}">
                    <a16:creationId xmlns:a16="http://schemas.microsoft.com/office/drawing/2014/main" id="{A0F06472-9DDE-54BC-EE98-68DC918FAEF2}"/>
                  </a:ext>
                </a:extLst>
              </p:cNvPr>
              <p:cNvSpPr/>
              <p:nvPr/>
            </p:nvSpPr>
            <p:spPr>
              <a:xfrm>
                <a:off x="5945786" y="5068789"/>
                <a:ext cx="1217880" cy="845047"/>
              </a:xfrm>
              <a:prstGeom prst="round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>
                    <a:solidFill>
                      <a:schemeClr val="bg1"/>
                    </a:solidFill>
                  </a:rPr>
                  <a:t>X-Button Released</a:t>
                </a:r>
              </a:p>
            </p:txBody>
          </p:sp>
          <p:sp>
            <p:nvSpPr>
              <p:cNvPr id="197" name="Rectangle: Rounded Corners 13">
                <a:extLst>
                  <a:ext uri="{FF2B5EF4-FFF2-40B4-BE49-F238E27FC236}">
                    <a16:creationId xmlns:a16="http://schemas.microsoft.com/office/drawing/2014/main" id="{8069BA32-C2BB-4EFD-5BDA-E3C5F490EA6C}"/>
                  </a:ext>
                </a:extLst>
              </p:cNvPr>
              <p:cNvSpPr/>
              <p:nvPr/>
            </p:nvSpPr>
            <p:spPr>
              <a:xfrm>
                <a:off x="7293543" y="3531118"/>
                <a:ext cx="1174672" cy="845047"/>
              </a:xfrm>
              <a:prstGeom prst="round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>
                    <a:solidFill>
                      <a:schemeClr val="bg1"/>
                    </a:solidFill>
                  </a:rPr>
                  <a:t>B-Button Released</a:t>
                </a:r>
              </a:p>
            </p:txBody>
          </p:sp>
          <p:cxnSp>
            <p:nvCxnSpPr>
              <p:cNvPr id="198" name="Straight Arrow Connector 197">
                <a:extLst>
                  <a:ext uri="{FF2B5EF4-FFF2-40B4-BE49-F238E27FC236}">
                    <a16:creationId xmlns:a16="http://schemas.microsoft.com/office/drawing/2014/main" id="{2E417A68-09FE-134F-AA23-4D24EC0D62AD}"/>
                  </a:ext>
                </a:extLst>
              </p:cNvPr>
              <p:cNvCxnSpPr>
                <a:cxnSpLocks/>
                <a:stCxn id="118" idx="3"/>
              </p:cNvCxnSpPr>
              <p:nvPr/>
            </p:nvCxnSpPr>
            <p:spPr>
              <a:xfrm flipV="1">
                <a:off x="7163666" y="2411552"/>
                <a:ext cx="416451" cy="4436"/>
              </a:xfrm>
              <a:prstGeom prst="straightConnector1">
                <a:avLst/>
              </a:prstGeom>
              <a:ln w="444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1" name="Straight Arrow Connector 200">
                <a:extLst>
                  <a:ext uri="{FF2B5EF4-FFF2-40B4-BE49-F238E27FC236}">
                    <a16:creationId xmlns:a16="http://schemas.microsoft.com/office/drawing/2014/main" id="{8D705CE6-7E35-3ECE-3132-B03AF8D174BA}"/>
                  </a:ext>
                </a:extLst>
              </p:cNvPr>
              <p:cNvCxnSpPr>
                <a:cxnSpLocks/>
                <a:stCxn id="127" idx="3"/>
                <a:endCxn id="209" idx="1"/>
              </p:cNvCxnSpPr>
              <p:nvPr/>
            </p:nvCxnSpPr>
            <p:spPr>
              <a:xfrm>
                <a:off x="7163667" y="5491314"/>
                <a:ext cx="422909" cy="8353"/>
              </a:xfrm>
              <a:prstGeom prst="straightConnector1">
                <a:avLst/>
              </a:prstGeom>
              <a:ln w="444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3" name="Straight Arrow Connector 202">
                <a:extLst>
                  <a:ext uri="{FF2B5EF4-FFF2-40B4-BE49-F238E27FC236}">
                    <a16:creationId xmlns:a16="http://schemas.microsoft.com/office/drawing/2014/main" id="{3B8A1624-3282-0074-2A15-F941DF9E51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68215" y="3954827"/>
                <a:ext cx="416451" cy="4436"/>
              </a:xfrm>
              <a:prstGeom prst="straightConnector1">
                <a:avLst/>
              </a:prstGeom>
              <a:ln w="444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6" name="Rectangle: Rounded Corners 13">
                <a:extLst>
                  <a:ext uri="{FF2B5EF4-FFF2-40B4-BE49-F238E27FC236}">
                    <a16:creationId xmlns:a16="http://schemas.microsoft.com/office/drawing/2014/main" id="{DAEEE219-E8A9-ED6F-E1BF-E67B80AE2CF5}"/>
                  </a:ext>
                </a:extLst>
              </p:cNvPr>
              <p:cNvSpPr/>
              <p:nvPr/>
            </p:nvSpPr>
            <p:spPr>
              <a:xfrm>
                <a:off x="7580117" y="1836817"/>
                <a:ext cx="1409132" cy="1236731"/>
              </a:xfrm>
              <a:prstGeom prst="round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>
                    <a:solidFill>
                      <a:schemeClr val="bg1"/>
                    </a:solidFill>
                  </a:rPr>
                  <a:t>Stop/Brake</a:t>
                </a:r>
              </a:p>
            </p:txBody>
          </p:sp>
          <p:sp>
            <p:nvSpPr>
              <p:cNvPr id="209" name="Rectangle: Rounded Corners 13">
                <a:extLst>
                  <a:ext uri="{FF2B5EF4-FFF2-40B4-BE49-F238E27FC236}">
                    <a16:creationId xmlns:a16="http://schemas.microsoft.com/office/drawing/2014/main" id="{613FFC67-233B-0691-16BD-DD7B7B087268}"/>
                  </a:ext>
                </a:extLst>
              </p:cNvPr>
              <p:cNvSpPr/>
              <p:nvPr/>
            </p:nvSpPr>
            <p:spPr>
              <a:xfrm>
                <a:off x="7586576" y="4892620"/>
                <a:ext cx="1409134" cy="1214093"/>
              </a:xfrm>
              <a:prstGeom prst="round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>
                    <a:solidFill>
                      <a:schemeClr val="bg1"/>
                    </a:solidFill>
                  </a:rPr>
                  <a:t>Stop/Brake</a:t>
                </a:r>
              </a:p>
            </p:txBody>
          </p:sp>
        </p:grpSp>
      </p:grpSp>
      <p:sp>
        <p:nvSpPr>
          <p:cNvPr id="29" name="Slide Number Placeholder 16">
            <a:extLst>
              <a:ext uri="{FF2B5EF4-FFF2-40B4-BE49-F238E27FC236}">
                <a16:creationId xmlns:a16="http://schemas.microsoft.com/office/drawing/2014/main" id="{D2B32578-8F85-56F8-AEC2-D096B970EACF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13</a:t>
            </a:fld>
            <a:endParaRPr lang="en-US" sz="2000"/>
          </a:p>
        </p:txBody>
      </p:sp>
      <p:sp>
        <p:nvSpPr>
          <p:cNvPr id="8" name="Flowchart: Decision 7">
            <a:extLst>
              <a:ext uri="{FF2B5EF4-FFF2-40B4-BE49-F238E27FC236}">
                <a16:creationId xmlns:a16="http://schemas.microsoft.com/office/drawing/2014/main" id="{D582C62D-F4F4-666C-D1D3-0B8202A621AD}"/>
              </a:ext>
            </a:extLst>
          </p:cNvPr>
          <p:cNvSpPr/>
          <p:nvPr/>
        </p:nvSpPr>
        <p:spPr>
          <a:xfrm>
            <a:off x="2082939" y="3036193"/>
            <a:ext cx="1423355" cy="1319097"/>
          </a:xfrm>
          <a:prstGeom prst="flowChartDecision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User Input</a:t>
            </a:r>
          </a:p>
        </p:txBody>
      </p:sp>
    </p:spTree>
    <p:extLst>
      <p:ext uri="{BB962C8B-B14F-4D97-AF65-F5344CB8AC3E}">
        <p14:creationId xmlns:p14="http://schemas.microsoft.com/office/powerpoint/2010/main" val="4099525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43348F7-00FA-1D25-D65A-BB9785D00BDC}"/>
              </a:ext>
            </a:extLst>
          </p:cNvPr>
          <p:cNvSpPr/>
          <p:nvPr/>
        </p:nvSpPr>
        <p:spPr>
          <a:xfrm>
            <a:off x="1123950" y="1562100"/>
            <a:ext cx="9862769" cy="561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2406FA-F907-670D-B928-94F07904F248}"/>
              </a:ext>
            </a:extLst>
          </p:cNvPr>
          <p:cNvSpPr/>
          <p:nvPr/>
        </p:nvSpPr>
        <p:spPr>
          <a:xfrm>
            <a:off x="10599762" y="-8877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 descr="Box trolley with solid fill">
            <a:extLst>
              <a:ext uri="{FF2B5EF4-FFF2-40B4-BE49-F238E27FC236}">
                <a16:creationId xmlns:a16="http://schemas.microsoft.com/office/drawing/2014/main" id="{CED4E1D4-200F-2630-B3FC-D2E7A8AA6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38400" y="1191108"/>
            <a:ext cx="1160553" cy="1160553"/>
          </a:xfrm>
          <a:prstGeom prst="rect">
            <a:avLst/>
          </a:prstGeom>
        </p:spPr>
      </p:pic>
      <p:pic>
        <p:nvPicPr>
          <p:cNvPr id="19" name="Graphic 18" descr="Illustrator with solid fill">
            <a:extLst>
              <a:ext uri="{FF2B5EF4-FFF2-40B4-BE49-F238E27FC236}">
                <a16:creationId xmlns:a16="http://schemas.microsoft.com/office/drawing/2014/main" id="{D083793F-2F65-B01A-183E-433857EFE6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6359" y="2556537"/>
            <a:ext cx="1164634" cy="1164634"/>
          </a:xfrm>
          <a:prstGeom prst="rect">
            <a:avLst/>
          </a:prstGeom>
        </p:spPr>
      </p:pic>
      <p:pic>
        <p:nvPicPr>
          <p:cNvPr id="20" name="Graphic 19" descr="Clipboard with solid fill">
            <a:extLst>
              <a:ext uri="{FF2B5EF4-FFF2-40B4-BE49-F238E27FC236}">
                <a16:creationId xmlns:a16="http://schemas.microsoft.com/office/drawing/2014/main" id="{81621971-309A-309F-B879-E417DA161F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05532" y="3847281"/>
            <a:ext cx="1163770" cy="1163770"/>
          </a:xfrm>
          <a:prstGeom prst="rect">
            <a:avLst/>
          </a:prstGeom>
        </p:spPr>
      </p:pic>
      <p:pic>
        <p:nvPicPr>
          <p:cNvPr id="21" name="Graphic 20" descr="Questions with solid fill">
            <a:extLst>
              <a:ext uri="{FF2B5EF4-FFF2-40B4-BE49-F238E27FC236}">
                <a16:creationId xmlns:a16="http://schemas.microsoft.com/office/drawing/2014/main" id="{214262FD-84FA-B473-DB6A-B0798AE0E4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99705" y="5117581"/>
            <a:ext cx="1169597" cy="1169597"/>
          </a:xfrm>
          <a:prstGeom prst="rect">
            <a:avLst/>
          </a:prstGeom>
        </p:spPr>
      </p:pic>
      <p:pic>
        <p:nvPicPr>
          <p:cNvPr id="22" name="Graphic 21" descr="Users with solid fill">
            <a:extLst>
              <a:ext uri="{FF2B5EF4-FFF2-40B4-BE49-F238E27FC236}">
                <a16:creationId xmlns:a16="http://schemas.microsoft.com/office/drawing/2014/main" id="{5DBBB18F-1BCF-4FFF-7B3D-A48C3925DE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34319" y="186562"/>
            <a:ext cx="1169597" cy="116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C17711-46BE-17DF-F8B6-613138147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687" y="-599892"/>
            <a:ext cx="10058400" cy="1450757"/>
          </a:xfrm>
        </p:spPr>
        <p:txBody>
          <a:bodyPr/>
          <a:lstStyle/>
          <a:p>
            <a:r>
              <a:rPr lang="en-US"/>
              <a:t>Walk Cycle - Approach</a:t>
            </a:r>
          </a:p>
        </p:txBody>
      </p:sp>
      <p:pic>
        <p:nvPicPr>
          <p:cNvPr id="13" name="Picture 12" descr="A machine on wheels and stairs&#10;&#10;Description automatically generated with medium confidence">
            <a:extLst>
              <a:ext uri="{FF2B5EF4-FFF2-40B4-BE49-F238E27FC236}">
                <a16:creationId xmlns:a16="http://schemas.microsoft.com/office/drawing/2014/main" id="{9C9DB900-64F5-59C9-B229-337CFF14933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0" t="10799" r="6761" b="1047"/>
          <a:stretch/>
        </p:blipFill>
        <p:spPr>
          <a:xfrm>
            <a:off x="756732" y="1287905"/>
            <a:ext cx="8692067" cy="4618749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65E33477-6DD0-E288-0419-4BF916DCFF18}"/>
              </a:ext>
            </a:extLst>
          </p:cNvPr>
          <p:cNvSpPr/>
          <p:nvPr/>
        </p:nvSpPr>
        <p:spPr>
          <a:xfrm rot="505740">
            <a:off x="5429150" y="3736884"/>
            <a:ext cx="2054422" cy="43405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16">
            <a:extLst>
              <a:ext uri="{FF2B5EF4-FFF2-40B4-BE49-F238E27FC236}">
                <a16:creationId xmlns:a16="http://schemas.microsoft.com/office/drawing/2014/main" id="{628797D9-B82B-9F4E-57EB-1824FC149813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14</a:t>
            </a:fld>
            <a:endParaRPr lang="en-US" sz="20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ACBC40C-6FC5-7D1F-7A06-F4B53519A5F1}"/>
              </a:ext>
            </a:extLst>
          </p:cNvPr>
          <p:cNvSpPr/>
          <p:nvPr/>
        </p:nvSpPr>
        <p:spPr>
          <a:xfrm>
            <a:off x="4081553" y="5430292"/>
            <a:ext cx="2636667" cy="73051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ATLAS System Approaching Stairs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529C0E6-8631-2D56-B6B9-569CCFDD00A5}"/>
              </a:ext>
            </a:extLst>
          </p:cNvPr>
          <p:cNvSpPr/>
          <p:nvPr/>
        </p:nvSpPr>
        <p:spPr>
          <a:xfrm>
            <a:off x="210119" y="965857"/>
            <a:ext cx="1433320" cy="130596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lus Sign 4">
            <a:extLst>
              <a:ext uri="{FF2B5EF4-FFF2-40B4-BE49-F238E27FC236}">
                <a16:creationId xmlns:a16="http://schemas.microsoft.com/office/drawing/2014/main" id="{A501A210-F876-9AD5-B34B-3C7B2D2A517E}"/>
              </a:ext>
            </a:extLst>
          </p:cNvPr>
          <p:cNvSpPr/>
          <p:nvPr/>
        </p:nvSpPr>
        <p:spPr>
          <a:xfrm>
            <a:off x="136351" y="900905"/>
            <a:ext cx="1592237" cy="1450756"/>
          </a:xfrm>
          <a:prstGeom prst="mathPlus">
            <a:avLst/>
          </a:prstGeom>
          <a:solidFill>
            <a:schemeClr val="accent3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B4115E-A6E7-67AA-2C52-62DFE5C4159E}"/>
              </a:ext>
            </a:extLst>
          </p:cNvPr>
          <p:cNvSpPr/>
          <p:nvPr/>
        </p:nvSpPr>
        <p:spPr>
          <a:xfrm>
            <a:off x="1221421" y="1535621"/>
            <a:ext cx="182662" cy="16643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CDC79BC7-37A9-6839-E0EE-B2724A70F848}"/>
              </a:ext>
            </a:extLst>
          </p:cNvPr>
          <p:cNvSpPr/>
          <p:nvPr/>
        </p:nvSpPr>
        <p:spPr>
          <a:xfrm>
            <a:off x="1404084" y="3544862"/>
            <a:ext cx="484248" cy="561975"/>
          </a:xfrm>
          <a:prstGeom prst="arc">
            <a:avLst>
              <a:gd name="adj1" fmla="val 11045849"/>
              <a:gd name="adj2" fmla="val 7198894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38CF523-25F6-FFDC-0AC6-74608064DC1A}"/>
              </a:ext>
            </a:extLst>
          </p:cNvPr>
          <p:cNvSpPr/>
          <p:nvPr/>
        </p:nvSpPr>
        <p:spPr>
          <a:xfrm>
            <a:off x="9098425" y="372935"/>
            <a:ext cx="818173" cy="81817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6000">
                <a:solidFill>
                  <a:schemeClr val="accent3"/>
                </a:solidFill>
              </a:rPr>
              <a:t>A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0A8E27EB-4067-E27B-8231-6EAB0AE3BE9F}"/>
              </a:ext>
            </a:extLst>
          </p:cNvPr>
          <p:cNvSpPr/>
          <p:nvPr/>
        </p:nvSpPr>
        <p:spPr>
          <a:xfrm>
            <a:off x="3876674" y="4031456"/>
            <a:ext cx="484247" cy="561975"/>
          </a:xfrm>
          <a:prstGeom prst="arc">
            <a:avLst>
              <a:gd name="adj1" fmla="val 11045849"/>
              <a:gd name="adj2" fmla="val 7198894"/>
            </a:avLst>
          </a:prstGeom>
          <a:ln w="158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2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004A0CD-EAE1-9628-6A03-A9393C17D999}"/>
              </a:ext>
            </a:extLst>
          </p:cNvPr>
          <p:cNvSpPr/>
          <p:nvPr/>
        </p:nvSpPr>
        <p:spPr>
          <a:xfrm>
            <a:off x="971550" y="1409700"/>
            <a:ext cx="10267580" cy="561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615050-EEE2-122F-6013-6AD9C24DEC44}"/>
              </a:ext>
            </a:extLst>
          </p:cNvPr>
          <p:cNvSpPr/>
          <p:nvPr/>
        </p:nvSpPr>
        <p:spPr>
          <a:xfrm>
            <a:off x="10599762" y="-8877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Box trolley with solid fill">
            <a:extLst>
              <a:ext uri="{FF2B5EF4-FFF2-40B4-BE49-F238E27FC236}">
                <a16:creationId xmlns:a16="http://schemas.microsoft.com/office/drawing/2014/main" id="{807D4669-FAB1-C412-6B65-106D02A57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38400" y="1191108"/>
            <a:ext cx="1160553" cy="1160553"/>
          </a:xfrm>
          <a:prstGeom prst="rect">
            <a:avLst/>
          </a:prstGeom>
        </p:spPr>
      </p:pic>
      <p:pic>
        <p:nvPicPr>
          <p:cNvPr id="17" name="Graphic 16" descr="Illustrator with solid fill">
            <a:extLst>
              <a:ext uri="{FF2B5EF4-FFF2-40B4-BE49-F238E27FC236}">
                <a16:creationId xmlns:a16="http://schemas.microsoft.com/office/drawing/2014/main" id="{BE890F89-47C5-AFE0-32FA-B861F9724B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6359" y="2556537"/>
            <a:ext cx="1164634" cy="1164634"/>
          </a:xfrm>
          <a:prstGeom prst="rect">
            <a:avLst/>
          </a:prstGeom>
        </p:spPr>
      </p:pic>
      <p:pic>
        <p:nvPicPr>
          <p:cNvPr id="18" name="Graphic 17" descr="Clipboard with solid fill">
            <a:extLst>
              <a:ext uri="{FF2B5EF4-FFF2-40B4-BE49-F238E27FC236}">
                <a16:creationId xmlns:a16="http://schemas.microsoft.com/office/drawing/2014/main" id="{DF10C577-3547-062B-9FE1-5475FF0D65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05532" y="3847281"/>
            <a:ext cx="1163770" cy="1163770"/>
          </a:xfrm>
          <a:prstGeom prst="rect">
            <a:avLst/>
          </a:prstGeom>
        </p:spPr>
      </p:pic>
      <p:pic>
        <p:nvPicPr>
          <p:cNvPr id="19" name="Graphic 18" descr="Questions with solid fill">
            <a:extLst>
              <a:ext uri="{FF2B5EF4-FFF2-40B4-BE49-F238E27FC236}">
                <a16:creationId xmlns:a16="http://schemas.microsoft.com/office/drawing/2014/main" id="{2C7816E8-F1DB-57C2-A3C0-7F17A01D77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99705" y="5117581"/>
            <a:ext cx="1169597" cy="1169597"/>
          </a:xfrm>
          <a:prstGeom prst="rect">
            <a:avLst/>
          </a:prstGeom>
        </p:spPr>
      </p:pic>
      <p:pic>
        <p:nvPicPr>
          <p:cNvPr id="20" name="Graphic 19" descr="Users with solid fill">
            <a:extLst>
              <a:ext uri="{FF2B5EF4-FFF2-40B4-BE49-F238E27FC236}">
                <a16:creationId xmlns:a16="http://schemas.microsoft.com/office/drawing/2014/main" id="{3AFCDC9F-E327-70A1-F3EC-BD26E2F753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34319" y="186562"/>
            <a:ext cx="1169597" cy="116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C17711-46BE-17DF-F8B6-613138147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687" y="-571922"/>
            <a:ext cx="10058400" cy="1450757"/>
          </a:xfrm>
        </p:spPr>
        <p:txBody>
          <a:bodyPr/>
          <a:lstStyle/>
          <a:p>
            <a:r>
              <a:rPr lang="en-US"/>
              <a:t>Walk Cycle – First Step</a:t>
            </a:r>
          </a:p>
        </p:txBody>
      </p:sp>
      <p:pic>
        <p:nvPicPr>
          <p:cNvPr id="14" name="Picture 13" descr="A machine with wheels and steps&#10;&#10;Description automatically generated">
            <a:extLst>
              <a:ext uri="{FF2B5EF4-FFF2-40B4-BE49-F238E27FC236}">
                <a16:creationId xmlns:a16="http://schemas.microsoft.com/office/drawing/2014/main" id="{25733896-48F4-05D4-5CC4-F5B1402284F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1" b="28049"/>
          <a:stretch/>
        </p:blipFill>
        <p:spPr>
          <a:xfrm>
            <a:off x="370687" y="1971676"/>
            <a:ext cx="9545911" cy="4007490"/>
          </a:xfrm>
          <a:prstGeom prst="rect">
            <a:avLst/>
          </a:prstGeom>
        </p:spPr>
      </p:pic>
      <p:sp>
        <p:nvSpPr>
          <p:cNvPr id="3" name="Slide Number Placeholder 16">
            <a:extLst>
              <a:ext uri="{FF2B5EF4-FFF2-40B4-BE49-F238E27FC236}">
                <a16:creationId xmlns:a16="http://schemas.microsoft.com/office/drawing/2014/main" id="{A3146AB2-AE4B-9A95-6132-A8FA3D88BB39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15</a:t>
            </a:fld>
            <a:endParaRPr lang="en-US" sz="20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BDF2F36-17D1-CBFB-B0B1-202678155D7F}"/>
              </a:ext>
            </a:extLst>
          </p:cNvPr>
          <p:cNvSpPr/>
          <p:nvPr/>
        </p:nvSpPr>
        <p:spPr>
          <a:xfrm>
            <a:off x="707743" y="2481409"/>
            <a:ext cx="2636667" cy="73051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ATLAS System Stepping First Foot Onto Stairs</a:t>
            </a:r>
          </a:p>
        </p:txBody>
      </p:sp>
      <p:sp>
        <p:nvSpPr>
          <p:cNvPr id="22" name="U-Turn Arrow 21">
            <a:extLst>
              <a:ext uri="{FF2B5EF4-FFF2-40B4-BE49-F238E27FC236}">
                <a16:creationId xmlns:a16="http://schemas.microsoft.com/office/drawing/2014/main" id="{1A0793B2-7352-38E3-DAF2-AEEA3A3725C8}"/>
              </a:ext>
            </a:extLst>
          </p:cNvPr>
          <p:cNvSpPr/>
          <p:nvPr/>
        </p:nvSpPr>
        <p:spPr>
          <a:xfrm>
            <a:off x="5254441" y="5060950"/>
            <a:ext cx="634980" cy="444561"/>
          </a:xfrm>
          <a:prstGeom prst="uturnArrow">
            <a:avLst>
              <a:gd name="adj1" fmla="val 18604"/>
              <a:gd name="adj2" fmla="val 19853"/>
              <a:gd name="adj3" fmla="val 18412"/>
              <a:gd name="adj4" fmla="val 33003"/>
              <a:gd name="adj5" fmla="val 84142"/>
            </a:avLst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U-Turn Arrow 22">
            <a:extLst>
              <a:ext uri="{FF2B5EF4-FFF2-40B4-BE49-F238E27FC236}">
                <a16:creationId xmlns:a16="http://schemas.microsoft.com/office/drawing/2014/main" id="{A5160E02-0B04-CA48-3B14-018A72E8ABF8}"/>
              </a:ext>
            </a:extLst>
          </p:cNvPr>
          <p:cNvSpPr/>
          <p:nvPr/>
        </p:nvSpPr>
        <p:spPr>
          <a:xfrm>
            <a:off x="5835429" y="4673020"/>
            <a:ext cx="578072" cy="444561"/>
          </a:xfrm>
          <a:prstGeom prst="uturnArrow">
            <a:avLst>
              <a:gd name="adj1" fmla="val 20575"/>
              <a:gd name="adj2" fmla="val 19853"/>
              <a:gd name="adj3" fmla="val 18412"/>
              <a:gd name="adj4" fmla="val 33003"/>
              <a:gd name="adj5" fmla="val 100000"/>
            </a:avLst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7EBEE7E-5A33-26DE-C27C-EA756995C7B8}"/>
              </a:ext>
            </a:extLst>
          </p:cNvPr>
          <p:cNvSpPr/>
          <p:nvPr/>
        </p:nvSpPr>
        <p:spPr>
          <a:xfrm>
            <a:off x="9098425" y="372935"/>
            <a:ext cx="818173" cy="81817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6000">
                <a:solidFill>
                  <a:schemeClr val="accent3"/>
                </a:solidFill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BE96977-100E-5C35-9DB8-8FC773FA9934}"/>
              </a:ext>
            </a:extLst>
          </p:cNvPr>
          <p:cNvSpPr/>
          <p:nvPr/>
        </p:nvSpPr>
        <p:spPr>
          <a:xfrm>
            <a:off x="210119" y="965857"/>
            <a:ext cx="1433320" cy="130596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lus Sign 5">
            <a:extLst>
              <a:ext uri="{FF2B5EF4-FFF2-40B4-BE49-F238E27FC236}">
                <a16:creationId xmlns:a16="http://schemas.microsoft.com/office/drawing/2014/main" id="{65C5C5C5-33EB-A6C3-D7CF-B79070AF5AC3}"/>
              </a:ext>
            </a:extLst>
          </p:cNvPr>
          <p:cNvSpPr/>
          <p:nvPr/>
        </p:nvSpPr>
        <p:spPr>
          <a:xfrm>
            <a:off x="136351" y="900905"/>
            <a:ext cx="1592237" cy="1450756"/>
          </a:xfrm>
          <a:prstGeom prst="mathPlus">
            <a:avLst/>
          </a:prstGeom>
          <a:solidFill>
            <a:schemeClr val="accent3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6092D32-8CBF-3FFE-7063-49808CF34EDF}"/>
              </a:ext>
            </a:extLst>
          </p:cNvPr>
          <p:cNvSpPr/>
          <p:nvPr/>
        </p:nvSpPr>
        <p:spPr>
          <a:xfrm>
            <a:off x="843565" y="1172182"/>
            <a:ext cx="182662" cy="16643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36D263D7-FBA0-3A76-FEB8-A414DFA505D3}"/>
              </a:ext>
            </a:extLst>
          </p:cNvPr>
          <p:cNvSpPr/>
          <p:nvPr/>
        </p:nvSpPr>
        <p:spPr>
          <a:xfrm>
            <a:off x="1998656" y="5221294"/>
            <a:ext cx="634979" cy="568434"/>
          </a:xfrm>
          <a:prstGeom prst="arc">
            <a:avLst>
              <a:gd name="adj1" fmla="val 9163725"/>
              <a:gd name="adj2" fmla="val 642457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232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B54D822-5692-928C-68E8-A1CA3B1D702E}"/>
              </a:ext>
            </a:extLst>
          </p:cNvPr>
          <p:cNvSpPr/>
          <p:nvPr/>
        </p:nvSpPr>
        <p:spPr>
          <a:xfrm>
            <a:off x="980176" y="1426952"/>
            <a:ext cx="10267580" cy="561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9ED5F57-9A46-C1F5-70C3-010693655818}"/>
              </a:ext>
            </a:extLst>
          </p:cNvPr>
          <p:cNvSpPr/>
          <p:nvPr/>
        </p:nvSpPr>
        <p:spPr>
          <a:xfrm>
            <a:off x="10599762" y="-8877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 descr="Box trolley with solid fill">
            <a:extLst>
              <a:ext uri="{FF2B5EF4-FFF2-40B4-BE49-F238E27FC236}">
                <a16:creationId xmlns:a16="http://schemas.microsoft.com/office/drawing/2014/main" id="{72BDB595-95D7-66B5-6E14-0A8B67AEB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38400" y="1191108"/>
            <a:ext cx="1160553" cy="1160553"/>
          </a:xfrm>
          <a:prstGeom prst="rect">
            <a:avLst/>
          </a:prstGeom>
        </p:spPr>
      </p:pic>
      <p:pic>
        <p:nvPicPr>
          <p:cNvPr id="23" name="Graphic 22" descr="Illustrator with solid fill">
            <a:extLst>
              <a:ext uri="{FF2B5EF4-FFF2-40B4-BE49-F238E27FC236}">
                <a16:creationId xmlns:a16="http://schemas.microsoft.com/office/drawing/2014/main" id="{00D616AD-3467-474D-452C-24AADE567C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6359" y="2556537"/>
            <a:ext cx="1164634" cy="1164634"/>
          </a:xfrm>
          <a:prstGeom prst="rect">
            <a:avLst/>
          </a:prstGeom>
        </p:spPr>
      </p:pic>
      <p:pic>
        <p:nvPicPr>
          <p:cNvPr id="24" name="Graphic 23" descr="Clipboard with solid fill">
            <a:extLst>
              <a:ext uri="{FF2B5EF4-FFF2-40B4-BE49-F238E27FC236}">
                <a16:creationId xmlns:a16="http://schemas.microsoft.com/office/drawing/2014/main" id="{A3B61748-F812-6259-2852-1329409BCC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05532" y="3847281"/>
            <a:ext cx="1163770" cy="1163770"/>
          </a:xfrm>
          <a:prstGeom prst="rect">
            <a:avLst/>
          </a:prstGeom>
        </p:spPr>
      </p:pic>
      <p:pic>
        <p:nvPicPr>
          <p:cNvPr id="25" name="Graphic 24" descr="Questions with solid fill">
            <a:extLst>
              <a:ext uri="{FF2B5EF4-FFF2-40B4-BE49-F238E27FC236}">
                <a16:creationId xmlns:a16="http://schemas.microsoft.com/office/drawing/2014/main" id="{137971B4-3105-FC30-B32D-DC1A3694AA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99705" y="5117581"/>
            <a:ext cx="1169597" cy="1169597"/>
          </a:xfrm>
          <a:prstGeom prst="rect">
            <a:avLst/>
          </a:prstGeom>
        </p:spPr>
      </p:pic>
      <p:pic>
        <p:nvPicPr>
          <p:cNvPr id="26" name="Graphic 25" descr="Users with solid fill">
            <a:extLst>
              <a:ext uri="{FF2B5EF4-FFF2-40B4-BE49-F238E27FC236}">
                <a16:creationId xmlns:a16="http://schemas.microsoft.com/office/drawing/2014/main" id="{784BB56E-63B8-0B1C-F6FF-4D751F4222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34319" y="186562"/>
            <a:ext cx="1169597" cy="116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C17711-46BE-17DF-F8B6-613138147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687" y="-599892"/>
            <a:ext cx="10058400" cy="1450757"/>
          </a:xfrm>
        </p:spPr>
        <p:txBody>
          <a:bodyPr/>
          <a:lstStyle/>
          <a:p>
            <a:r>
              <a:rPr lang="en-US"/>
              <a:t>Walk Cycle – Second Step</a:t>
            </a:r>
          </a:p>
        </p:txBody>
      </p:sp>
      <p:pic>
        <p:nvPicPr>
          <p:cNvPr id="3" name="Picture 2" descr="A machine with wheels and wheels&#10;&#10;Description automatically generated">
            <a:extLst>
              <a:ext uri="{FF2B5EF4-FFF2-40B4-BE49-F238E27FC236}">
                <a16:creationId xmlns:a16="http://schemas.microsoft.com/office/drawing/2014/main" id="{463D8D95-7B11-1B20-C3CA-06E5FCAF31FF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13" y="1838325"/>
            <a:ext cx="8875062" cy="4356227"/>
          </a:xfrm>
          <a:prstGeom prst="rect">
            <a:avLst/>
          </a:prstGeom>
        </p:spPr>
      </p:pic>
      <p:sp>
        <p:nvSpPr>
          <p:cNvPr id="12" name="Slide Number Placeholder 16">
            <a:extLst>
              <a:ext uri="{FF2B5EF4-FFF2-40B4-BE49-F238E27FC236}">
                <a16:creationId xmlns:a16="http://schemas.microsoft.com/office/drawing/2014/main" id="{2FDCD0F4-F279-6541-5FDF-B85E40769840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16</a:t>
            </a:fld>
            <a:endParaRPr lang="en-US" sz="200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9A774D-D57C-C4C2-4013-C44C43643EE0}"/>
              </a:ext>
            </a:extLst>
          </p:cNvPr>
          <p:cNvSpPr/>
          <p:nvPr/>
        </p:nvSpPr>
        <p:spPr>
          <a:xfrm>
            <a:off x="717268" y="1855010"/>
            <a:ext cx="2636667" cy="73051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ATLAS System Stepping Second Foot Onto Stairs</a:t>
            </a:r>
          </a:p>
        </p:txBody>
      </p:sp>
      <p:sp>
        <p:nvSpPr>
          <p:cNvPr id="16" name="U-Turn Arrow 15">
            <a:extLst>
              <a:ext uri="{FF2B5EF4-FFF2-40B4-BE49-F238E27FC236}">
                <a16:creationId xmlns:a16="http://schemas.microsoft.com/office/drawing/2014/main" id="{4A620715-7745-788A-8AF5-9CF29C7943B5}"/>
              </a:ext>
            </a:extLst>
          </p:cNvPr>
          <p:cNvSpPr/>
          <p:nvPr/>
        </p:nvSpPr>
        <p:spPr>
          <a:xfrm>
            <a:off x="6671123" y="4294647"/>
            <a:ext cx="835703" cy="706436"/>
          </a:xfrm>
          <a:prstGeom prst="uturnArrow">
            <a:avLst>
              <a:gd name="adj1" fmla="val 13676"/>
              <a:gd name="adj2" fmla="val 19853"/>
              <a:gd name="adj3" fmla="val 18412"/>
              <a:gd name="adj4" fmla="val 33003"/>
              <a:gd name="adj5" fmla="val 95057"/>
            </a:avLst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AF1A2BEA-D91A-4129-3776-75990C36990D}"/>
              </a:ext>
            </a:extLst>
          </p:cNvPr>
          <p:cNvSpPr/>
          <p:nvPr/>
        </p:nvSpPr>
        <p:spPr>
          <a:xfrm>
            <a:off x="7165297" y="4116720"/>
            <a:ext cx="835703" cy="561975"/>
          </a:xfrm>
          <a:prstGeom prst="uturnArrow">
            <a:avLst>
              <a:gd name="adj1" fmla="val 13676"/>
              <a:gd name="adj2" fmla="val 19853"/>
              <a:gd name="adj3" fmla="val 18412"/>
              <a:gd name="adj4" fmla="val 33003"/>
              <a:gd name="adj5" fmla="val 95057"/>
            </a:avLst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672BBF4-2484-19F8-B2C0-0D1603D3542B}"/>
              </a:ext>
            </a:extLst>
          </p:cNvPr>
          <p:cNvSpPr/>
          <p:nvPr/>
        </p:nvSpPr>
        <p:spPr>
          <a:xfrm>
            <a:off x="9098425" y="372935"/>
            <a:ext cx="818173" cy="81817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6000">
                <a:solidFill>
                  <a:schemeClr val="accent3"/>
                </a:solidFill>
              </a:rPr>
              <a:t>A</a:t>
            </a: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BE07300E-A0E6-8647-CA33-3570753E3CF9}"/>
              </a:ext>
            </a:extLst>
          </p:cNvPr>
          <p:cNvSpPr/>
          <p:nvPr/>
        </p:nvSpPr>
        <p:spPr>
          <a:xfrm>
            <a:off x="2524125" y="5071325"/>
            <a:ext cx="742950" cy="706436"/>
          </a:xfrm>
          <a:prstGeom prst="arc">
            <a:avLst>
              <a:gd name="adj1" fmla="val 9163725"/>
              <a:gd name="adj2" fmla="val 2537381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551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4155008-16E5-C7AD-6E59-EA692024AC5D}"/>
              </a:ext>
            </a:extLst>
          </p:cNvPr>
          <p:cNvSpPr/>
          <p:nvPr/>
        </p:nvSpPr>
        <p:spPr>
          <a:xfrm>
            <a:off x="971550" y="1409700"/>
            <a:ext cx="10267580" cy="561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DC5BFC-8DE7-8B58-FBFE-76601B3DAAD3}"/>
              </a:ext>
            </a:extLst>
          </p:cNvPr>
          <p:cNvSpPr/>
          <p:nvPr/>
        </p:nvSpPr>
        <p:spPr>
          <a:xfrm>
            <a:off x="10599762" y="-8877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 descr="Box trolley with solid fill">
            <a:extLst>
              <a:ext uri="{FF2B5EF4-FFF2-40B4-BE49-F238E27FC236}">
                <a16:creationId xmlns:a16="http://schemas.microsoft.com/office/drawing/2014/main" id="{68C8C614-2063-87AA-8831-E401699C2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38400" y="1191108"/>
            <a:ext cx="1160553" cy="1160553"/>
          </a:xfrm>
          <a:prstGeom prst="rect">
            <a:avLst/>
          </a:prstGeom>
        </p:spPr>
      </p:pic>
      <p:pic>
        <p:nvPicPr>
          <p:cNvPr id="21" name="Graphic 20" descr="Illustrator with solid fill">
            <a:extLst>
              <a:ext uri="{FF2B5EF4-FFF2-40B4-BE49-F238E27FC236}">
                <a16:creationId xmlns:a16="http://schemas.microsoft.com/office/drawing/2014/main" id="{DB052301-FE0F-ACF8-5177-C9B47CB94E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6359" y="2556537"/>
            <a:ext cx="1164634" cy="1164634"/>
          </a:xfrm>
          <a:prstGeom prst="rect">
            <a:avLst/>
          </a:prstGeom>
        </p:spPr>
      </p:pic>
      <p:pic>
        <p:nvPicPr>
          <p:cNvPr id="22" name="Graphic 21" descr="Clipboard with solid fill">
            <a:extLst>
              <a:ext uri="{FF2B5EF4-FFF2-40B4-BE49-F238E27FC236}">
                <a16:creationId xmlns:a16="http://schemas.microsoft.com/office/drawing/2014/main" id="{019D9D5E-AC1C-A357-11C3-ABDD81885A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05532" y="3847281"/>
            <a:ext cx="1163770" cy="1163770"/>
          </a:xfrm>
          <a:prstGeom prst="rect">
            <a:avLst/>
          </a:prstGeom>
        </p:spPr>
      </p:pic>
      <p:pic>
        <p:nvPicPr>
          <p:cNvPr id="23" name="Graphic 22" descr="Questions with solid fill">
            <a:extLst>
              <a:ext uri="{FF2B5EF4-FFF2-40B4-BE49-F238E27FC236}">
                <a16:creationId xmlns:a16="http://schemas.microsoft.com/office/drawing/2014/main" id="{B648EB5F-15FA-9972-9491-B4B98ACC5B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99705" y="5117581"/>
            <a:ext cx="1169597" cy="1169597"/>
          </a:xfrm>
          <a:prstGeom prst="rect">
            <a:avLst/>
          </a:prstGeom>
        </p:spPr>
      </p:pic>
      <p:pic>
        <p:nvPicPr>
          <p:cNvPr id="24" name="Graphic 23" descr="Users with solid fill">
            <a:extLst>
              <a:ext uri="{FF2B5EF4-FFF2-40B4-BE49-F238E27FC236}">
                <a16:creationId xmlns:a16="http://schemas.microsoft.com/office/drawing/2014/main" id="{E820EB26-E640-A04B-A064-14433F8368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34319" y="186562"/>
            <a:ext cx="1169597" cy="116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C17711-46BE-17DF-F8B6-613138147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687" y="-599892"/>
            <a:ext cx="10058400" cy="1450757"/>
          </a:xfrm>
        </p:spPr>
        <p:txBody>
          <a:bodyPr/>
          <a:lstStyle/>
          <a:p>
            <a:r>
              <a:rPr lang="en-US"/>
              <a:t>Walk Cycle – Back Feet Reach Stairs</a:t>
            </a:r>
          </a:p>
        </p:txBody>
      </p:sp>
      <p:pic>
        <p:nvPicPr>
          <p:cNvPr id="13" name="Picture 12" descr="A robot moving up stairs&#10;&#10;Description automatically generated with medium confidence">
            <a:extLst>
              <a:ext uri="{FF2B5EF4-FFF2-40B4-BE49-F238E27FC236}">
                <a16:creationId xmlns:a16="http://schemas.microsoft.com/office/drawing/2014/main" id="{738A6867-5F4D-F897-354A-E600F727CB8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17" b="18152"/>
          <a:stretch/>
        </p:blipFill>
        <p:spPr>
          <a:xfrm>
            <a:off x="1575655" y="1409700"/>
            <a:ext cx="7429131" cy="4819006"/>
          </a:xfrm>
          <a:prstGeom prst="rect">
            <a:avLst/>
          </a:prstGeom>
        </p:spPr>
      </p:pic>
      <p:sp>
        <p:nvSpPr>
          <p:cNvPr id="3" name="Slide Number Placeholder 16">
            <a:extLst>
              <a:ext uri="{FF2B5EF4-FFF2-40B4-BE49-F238E27FC236}">
                <a16:creationId xmlns:a16="http://schemas.microsoft.com/office/drawing/2014/main" id="{419FB838-1335-D0C8-7449-3B13B92C2180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17</a:t>
            </a:fld>
            <a:endParaRPr lang="en-US" sz="20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A523DF4-B485-FA00-8EDB-83681E859C0E}"/>
              </a:ext>
            </a:extLst>
          </p:cNvPr>
          <p:cNvSpPr/>
          <p:nvPr/>
        </p:nvSpPr>
        <p:spPr>
          <a:xfrm>
            <a:off x="450568" y="1592940"/>
            <a:ext cx="2636667" cy="73051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ATLAS System Mid Ascent</a:t>
            </a:r>
          </a:p>
        </p:txBody>
      </p:sp>
      <p:sp>
        <p:nvSpPr>
          <p:cNvPr id="16" name="U-Turn Arrow 15">
            <a:extLst>
              <a:ext uri="{FF2B5EF4-FFF2-40B4-BE49-F238E27FC236}">
                <a16:creationId xmlns:a16="http://schemas.microsoft.com/office/drawing/2014/main" id="{64C9AD13-0582-630F-0B56-AAB75C9DA119}"/>
              </a:ext>
            </a:extLst>
          </p:cNvPr>
          <p:cNvSpPr/>
          <p:nvPr/>
        </p:nvSpPr>
        <p:spPr>
          <a:xfrm>
            <a:off x="4262684" y="5117581"/>
            <a:ext cx="668091" cy="499059"/>
          </a:xfrm>
          <a:prstGeom prst="uturnArrow">
            <a:avLst>
              <a:gd name="adj1" fmla="val 13676"/>
              <a:gd name="adj2" fmla="val 19853"/>
              <a:gd name="adj3" fmla="val 18412"/>
              <a:gd name="adj4" fmla="val 33003"/>
              <a:gd name="adj5" fmla="val 95057"/>
            </a:avLst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U-Turn Arrow 16">
            <a:extLst>
              <a:ext uri="{FF2B5EF4-FFF2-40B4-BE49-F238E27FC236}">
                <a16:creationId xmlns:a16="http://schemas.microsoft.com/office/drawing/2014/main" id="{512687EE-ED96-F9BB-E021-7565C2881BE7}"/>
              </a:ext>
            </a:extLst>
          </p:cNvPr>
          <p:cNvSpPr/>
          <p:nvPr/>
        </p:nvSpPr>
        <p:spPr>
          <a:xfrm>
            <a:off x="7476715" y="3390252"/>
            <a:ext cx="512379" cy="418554"/>
          </a:xfrm>
          <a:prstGeom prst="uturnArrow">
            <a:avLst>
              <a:gd name="adj1" fmla="val 16127"/>
              <a:gd name="adj2" fmla="val 19853"/>
              <a:gd name="adj3" fmla="val 18412"/>
              <a:gd name="adj4" fmla="val 33003"/>
              <a:gd name="adj5" fmla="val 95057"/>
            </a:avLst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Bent Arrow 13">
            <a:extLst>
              <a:ext uri="{FF2B5EF4-FFF2-40B4-BE49-F238E27FC236}">
                <a16:creationId xmlns:a16="http://schemas.microsoft.com/office/drawing/2014/main" id="{EEE6A2EE-D64B-97E2-6C3D-3A7C2C2093BF}"/>
              </a:ext>
            </a:extLst>
          </p:cNvPr>
          <p:cNvSpPr/>
          <p:nvPr/>
        </p:nvSpPr>
        <p:spPr>
          <a:xfrm rot="5400000">
            <a:off x="7736121" y="3364998"/>
            <a:ext cx="429645" cy="282702"/>
          </a:xfrm>
          <a:prstGeom prst="bentArrow">
            <a:avLst>
              <a:gd name="adj1" fmla="val 22676"/>
              <a:gd name="adj2" fmla="val 25000"/>
              <a:gd name="adj3" fmla="val 25000"/>
              <a:gd name="adj4" fmla="val 43750"/>
            </a:avLst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24A3CA1-4BD1-1A9C-45F7-C5F8AEF9C76F}"/>
              </a:ext>
            </a:extLst>
          </p:cNvPr>
          <p:cNvSpPr/>
          <p:nvPr/>
        </p:nvSpPr>
        <p:spPr>
          <a:xfrm>
            <a:off x="9098425" y="372935"/>
            <a:ext cx="818173" cy="81817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6000">
                <a:solidFill>
                  <a:schemeClr val="accent3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435030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6C165D7-CD9E-B516-CDAD-4906536A81C6}"/>
              </a:ext>
            </a:extLst>
          </p:cNvPr>
          <p:cNvSpPr/>
          <p:nvPr/>
        </p:nvSpPr>
        <p:spPr>
          <a:xfrm>
            <a:off x="971550" y="1409700"/>
            <a:ext cx="10267580" cy="561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088713-579E-3BCC-2FC1-1EF66EAC8027}"/>
              </a:ext>
            </a:extLst>
          </p:cNvPr>
          <p:cNvSpPr/>
          <p:nvPr/>
        </p:nvSpPr>
        <p:spPr>
          <a:xfrm>
            <a:off x="10599762" y="-8877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 descr="Box trolley with solid fill">
            <a:extLst>
              <a:ext uri="{FF2B5EF4-FFF2-40B4-BE49-F238E27FC236}">
                <a16:creationId xmlns:a16="http://schemas.microsoft.com/office/drawing/2014/main" id="{B8294831-407D-7EE7-F151-026B7D65F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38400" y="1191108"/>
            <a:ext cx="1160553" cy="1160553"/>
          </a:xfrm>
          <a:prstGeom prst="rect">
            <a:avLst/>
          </a:prstGeom>
        </p:spPr>
      </p:pic>
      <p:pic>
        <p:nvPicPr>
          <p:cNvPr id="18" name="Graphic 17" descr="Illustrator with solid fill">
            <a:extLst>
              <a:ext uri="{FF2B5EF4-FFF2-40B4-BE49-F238E27FC236}">
                <a16:creationId xmlns:a16="http://schemas.microsoft.com/office/drawing/2014/main" id="{18E244D7-782E-F51D-53B7-3B8F7C367A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6359" y="2556537"/>
            <a:ext cx="1164634" cy="1164634"/>
          </a:xfrm>
          <a:prstGeom prst="rect">
            <a:avLst/>
          </a:prstGeom>
        </p:spPr>
      </p:pic>
      <p:pic>
        <p:nvPicPr>
          <p:cNvPr id="19" name="Graphic 18" descr="Clipboard with solid fill">
            <a:extLst>
              <a:ext uri="{FF2B5EF4-FFF2-40B4-BE49-F238E27FC236}">
                <a16:creationId xmlns:a16="http://schemas.microsoft.com/office/drawing/2014/main" id="{DA4AB0A9-FD3D-CB0A-2A93-EAFE11980C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05532" y="3847281"/>
            <a:ext cx="1163770" cy="1163770"/>
          </a:xfrm>
          <a:prstGeom prst="rect">
            <a:avLst/>
          </a:prstGeom>
        </p:spPr>
      </p:pic>
      <p:pic>
        <p:nvPicPr>
          <p:cNvPr id="20" name="Graphic 19" descr="Questions with solid fill">
            <a:extLst>
              <a:ext uri="{FF2B5EF4-FFF2-40B4-BE49-F238E27FC236}">
                <a16:creationId xmlns:a16="http://schemas.microsoft.com/office/drawing/2014/main" id="{9E59AB79-1DCD-609D-5A61-3D91D4E781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99705" y="5117581"/>
            <a:ext cx="1169597" cy="1169597"/>
          </a:xfrm>
          <a:prstGeom prst="rect">
            <a:avLst/>
          </a:prstGeom>
        </p:spPr>
      </p:pic>
      <p:pic>
        <p:nvPicPr>
          <p:cNvPr id="21" name="Graphic 20" descr="Users with solid fill">
            <a:extLst>
              <a:ext uri="{FF2B5EF4-FFF2-40B4-BE49-F238E27FC236}">
                <a16:creationId xmlns:a16="http://schemas.microsoft.com/office/drawing/2014/main" id="{504C81A1-FAC3-3DB0-1810-22467822F2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34319" y="186562"/>
            <a:ext cx="1169597" cy="116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C17711-46BE-17DF-F8B6-613138147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687" y="-599892"/>
            <a:ext cx="10058400" cy="1450757"/>
          </a:xfrm>
        </p:spPr>
        <p:txBody>
          <a:bodyPr/>
          <a:lstStyle/>
          <a:p>
            <a:r>
              <a:rPr lang="en-US"/>
              <a:t>Walk Cycle – Back Foot Takes Step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A1C5E09-8F28-280C-81B4-B17C2E083C32}"/>
              </a:ext>
            </a:extLst>
          </p:cNvPr>
          <p:cNvSpPr/>
          <p:nvPr/>
        </p:nvSpPr>
        <p:spPr>
          <a:xfrm>
            <a:off x="2562226" y="5459600"/>
            <a:ext cx="1331718" cy="43405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robot moving up stairs&#10;&#10;Description automatically generated with medium confidence">
            <a:extLst>
              <a:ext uri="{FF2B5EF4-FFF2-40B4-BE49-F238E27FC236}">
                <a16:creationId xmlns:a16="http://schemas.microsoft.com/office/drawing/2014/main" id="{5CA34F95-CC04-4F7C-0FAD-7DFFD67C93E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58" r="30432" b="11635"/>
          <a:stretch/>
        </p:blipFill>
        <p:spPr>
          <a:xfrm>
            <a:off x="1036558" y="1666875"/>
            <a:ext cx="8632823" cy="4525949"/>
          </a:xfrm>
          <a:prstGeom prst="rect">
            <a:avLst/>
          </a:prstGeom>
        </p:spPr>
      </p:pic>
      <p:sp>
        <p:nvSpPr>
          <p:cNvPr id="3" name="Slide Number Placeholder 16">
            <a:extLst>
              <a:ext uri="{FF2B5EF4-FFF2-40B4-BE49-F238E27FC236}">
                <a16:creationId xmlns:a16="http://schemas.microsoft.com/office/drawing/2014/main" id="{C28E2AAB-7284-F060-9481-91BC5D8ED433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18</a:t>
            </a:fld>
            <a:endParaRPr lang="en-US" sz="200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6553B8E-E4EB-B5AC-7C64-AF940F171090}"/>
              </a:ext>
            </a:extLst>
          </p:cNvPr>
          <p:cNvSpPr/>
          <p:nvPr/>
        </p:nvSpPr>
        <p:spPr>
          <a:xfrm>
            <a:off x="580119" y="1570536"/>
            <a:ext cx="2636667" cy="73051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ATLAS System Back Feet Stepping Onto Stairs</a:t>
            </a:r>
          </a:p>
        </p:txBody>
      </p:sp>
      <p:sp>
        <p:nvSpPr>
          <p:cNvPr id="22" name="U-Turn Arrow 21">
            <a:extLst>
              <a:ext uri="{FF2B5EF4-FFF2-40B4-BE49-F238E27FC236}">
                <a16:creationId xmlns:a16="http://schemas.microsoft.com/office/drawing/2014/main" id="{D72DDBFC-E705-B029-902F-C64183E78366}"/>
              </a:ext>
            </a:extLst>
          </p:cNvPr>
          <p:cNvSpPr/>
          <p:nvPr/>
        </p:nvSpPr>
        <p:spPr>
          <a:xfrm>
            <a:off x="4304082" y="5117581"/>
            <a:ext cx="645866" cy="434055"/>
          </a:xfrm>
          <a:prstGeom prst="uturnArrow">
            <a:avLst>
              <a:gd name="adj1" fmla="val 13676"/>
              <a:gd name="adj2" fmla="val 19853"/>
              <a:gd name="adj3" fmla="val 18412"/>
              <a:gd name="adj4" fmla="val 33003"/>
              <a:gd name="adj5" fmla="val 95057"/>
            </a:avLst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U-Turn Arrow 22">
            <a:extLst>
              <a:ext uri="{FF2B5EF4-FFF2-40B4-BE49-F238E27FC236}">
                <a16:creationId xmlns:a16="http://schemas.microsoft.com/office/drawing/2014/main" id="{90292CF4-EFEB-CC1D-9CEC-32306E8278F2}"/>
              </a:ext>
            </a:extLst>
          </p:cNvPr>
          <p:cNvSpPr/>
          <p:nvPr/>
        </p:nvSpPr>
        <p:spPr>
          <a:xfrm>
            <a:off x="4949948" y="4745831"/>
            <a:ext cx="645865" cy="529243"/>
          </a:xfrm>
          <a:prstGeom prst="uturnArrow">
            <a:avLst>
              <a:gd name="adj1" fmla="val 13676"/>
              <a:gd name="adj2" fmla="val 19853"/>
              <a:gd name="adj3" fmla="val 18412"/>
              <a:gd name="adj4" fmla="val 33003"/>
              <a:gd name="adj5" fmla="val 95057"/>
            </a:avLst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U-Turn Arrow 23">
            <a:extLst>
              <a:ext uri="{FF2B5EF4-FFF2-40B4-BE49-F238E27FC236}">
                <a16:creationId xmlns:a16="http://schemas.microsoft.com/office/drawing/2014/main" id="{9CC84997-7F3A-237D-E9D8-55B348429ABD}"/>
              </a:ext>
            </a:extLst>
          </p:cNvPr>
          <p:cNvSpPr/>
          <p:nvPr/>
        </p:nvSpPr>
        <p:spPr>
          <a:xfrm>
            <a:off x="7900497" y="3088482"/>
            <a:ext cx="581516" cy="421347"/>
          </a:xfrm>
          <a:prstGeom prst="uturnArrow">
            <a:avLst>
              <a:gd name="adj1" fmla="val 13676"/>
              <a:gd name="adj2" fmla="val 19853"/>
              <a:gd name="adj3" fmla="val 18412"/>
              <a:gd name="adj4" fmla="val 33003"/>
              <a:gd name="adj5" fmla="val 95057"/>
            </a:avLst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720EEC4-4DE3-D517-2194-7B3D859DC950}"/>
              </a:ext>
            </a:extLst>
          </p:cNvPr>
          <p:cNvSpPr/>
          <p:nvPr/>
        </p:nvSpPr>
        <p:spPr>
          <a:xfrm>
            <a:off x="9098425" y="372935"/>
            <a:ext cx="818173" cy="81817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6000">
                <a:solidFill>
                  <a:schemeClr val="accent3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65687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69915AE-03B8-8B79-A9B0-02506FAA6B77}"/>
              </a:ext>
            </a:extLst>
          </p:cNvPr>
          <p:cNvSpPr/>
          <p:nvPr/>
        </p:nvSpPr>
        <p:spPr>
          <a:xfrm>
            <a:off x="971550" y="1409700"/>
            <a:ext cx="10267580" cy="561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CB1F1-48FC-1CFE-6531-59B2BD4FE9BD}"/>
              </a:ext>
            </a:extLst>
          </p:cNvPr>
          <p:cNvSpPr/>
          <p:nvPr/>
        </p:nvSpPr>
        <p:spPr>
          <a:xfrm>
            <a:off x="10599762" y="-8877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Box trolley with solid fill">
            <a:extLst>
              <a:ext uri="{FF2B5EF4-FFF2-40B4-BE49-F238E27FC236}">
                <a16:creationId xmlns:a16="http://schemas.microsoft.com/office/drawing/2014/main" id="{86E157E1-600B-BE01-05B9-E3C55B953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38400" y="1191108"/>
            <a:ext cx="1160553" cy="1160553"/>
          </a:xfrm>
          <a:prstGeom prst="rect">
            <a:avLst/>
          </a:prstGeom>
        </p:spPr>
      </p:pic>
      <p:pic>
        <p:nvPicPr>
          <p:cNvPr id="17" name="Graphic 16" descr="Illustrator with solid fill">
            <a:extLst>
              <a:ext uri="{FF2B5EF4-FFF2-40B4-BE49-F238E27FC236}">
                <a16:creationId xmlns:a16="http://schemas.microsoft.com/office/drawing/2014/main" id="{BC59252A-A2CB-B172-85B4-6360A0557E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6359" y="2556537"/>
            <a:ext cx="1164634" cy="1164634"/>
          </a:xfrm>
          <a:prstGeom prst="rect">
            <a:avLst/>
          </a:prstGeom>
        </p:spPr>
      </p:pic>
      <p:pic>
        <p:nvPicPr>
          <p:cNvPr id="18" name="Graphic 17" descr="Clipboard with solid fill">
            <a:extLst>
              <a:ext uri="{FF2B5EF4-FFF2-40B4-BE49-F238E27FC236}">
                <a16:creationId xmlns:a16="http://schemas.microsoft.com/office/drawing/2014/main" id="{972B6516-C9A9-3CF3-FD4F-45D307A082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05532" y="3847281"/>
            <a:ext cx="1163770" cy="1163770"/>
          </a:xfrm>
          <a:prstGeom prst="rect">
            <a:avLst/>
          </a:prstGeom>
        </p:spPr>
      </p:pic>
      <p:pic>
        <p:nvPicPr>
          <p:cNvPr id="19" name="Graphic 18" descr="Questions with solid fill">
            <a:extLst>
              <a:ext uri="{FF2B5EF4-FFF2-40B4-BE49-F238E27FC236}">
                <a16:creationId xmlns:a16="http://schemas.microsoft.com/office/drawing/2014/main" id="{5F0747CD-DDC4-24D6-4BD2-4B6FE3D7A3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99705" y="5117581"/>
            <a:ext cx="1169597" cy="1169597"/>
          </a:xfrm>
          <a:prstGeom prst="rect">
            <a:avLst/>
          </a:prstGeom>
        </p:spPr>
      </p:pic>
      <p:pic>
        <p:nvPicPr>
          <p:cNvPr id="20" name="Graphic 19" descr="Users with solid fill">
            <a:extLst>
              <a:ext uri="{FF2B5EF4-FFF2-40B4-BE49-F238E27FC236}">
                <a16:creationId xmlns:a16="http://schemas.microsoft.com/office/drawing/2014/main" id="{CA5032CD-5D77-F57F-9663-7FC5A5922B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34319" y="186562"/>
            <a:ext cx="1169597" cy="116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C17711-46BE-17DF-F8B6-613138147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687" y="-599892"/>
            <a:ext cx="10058400" cy="1450757"/>
          </a:xfrm>
        </p:spPr>
        <p:txBody>
          <a:bodyPr/>
          <a:lstStyle/>
          <a:p>
            <a:r>
              <a:rPr lang="en-US"/>
              <a:t>Walk Cycle – All Feet Climbing</a:t>
            </a:r>
          </a:p>
        </p:txBody>
      </p:sp>
      <p:pic>
        <p:nvPicPr>
          <p:cNvPr id="13" name="Picture 12" descr="A mechanical stair case with wheels&#10;&#10;Description automatically generated with medium confidence">
            <a:extLst>
              <a:ext uri="{FF2B5EF4-FFF2-40B4-BE49-F238E27FC236}">
                <a16:creationId xmlns:a16="http://schemas.microsoft.com/office/drawing/2014/main" id="{ABC3D248-58E4-BFAC-8724-597C1395657F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373" y="1409700"/>
            <a:ext cx="7367521" cy="4819007"/>
          </a:xfrm>
          <a:prstGeom prst="rect">
            <a:avLst/>
          </a:prstGeom>
        </p:spPr>
      </p:pic>
      <p:sp>
        <p:nvSpPr>
          <p:cNvPr id="12" name="Slide Number Placeholder 16">
            <a:extLst>
              <a:ext uri="{FF2B5EF4-FFF2-40B4-BE49-F238E27FC236}">
                <a16:creationId xmlns:a16="http://schemas.microsoft.com/office/drawing/2014/main" id="{A517A1EA-11F3-FD1F-CCE8-17166F799174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19</a:t>
            </a:fld>
            <a:endParaRPr lang="en-US" sz="200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0D85EC8-EFD6-6AEA-931E-4E132271EE8B}"/>
              </a:ext>
            </a:extLst>
          </p:cNvPr>
          <p:cNvSpPr/>
          <p:nvPr/>
        </p:nvSpPr>
        <p:spPr>
          <a:xfrm>
            <a:off x="761083" y="1606419"/>
            <a:ext cx="2636667" cy="73051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ATLAS System Walking with All Legs</a:t>
            </a:r>
          </a:p>
        </p:txBody>
      </p:sp>
      <p:sp>
        <p:nvSpPr>
          <p:cNvPr id="21" name="U-Turn Arrow 20">
            <a:extLst>
              <a:ext uri="{FF2B5EF4-FFF2-40B4-BE49-F238E27FC236}">
                <a16:creationId xmlns:a16="http://schemas.microsoft.com/office/drawing/2014/main" id="{1C079CCD-C310-ADA8-BB04-EEEAF0BC50C6}"/>
              </a:ext>
            </a:extLst>
          </p:cNvPr>
          <p:cNvSpPr/>
          <p:nvPr/>
        </p:nvSpPr>
        <p:spPr>
          <a:xfrm>
            <a:off x="3480991" y="4917556"/>
            <a:ext cx="624284" cy="434055"/>
          </a:xfrm>
          <a:prstGeom prst="uturnArrow">
            <a:avLst>
              <a:gd name="adj1" fmla="val 13676"/>
              <a:gd name="adj2" fmla="val 19853"/>
              <a:gd name="adj3" fmla="val 18412"/>
              <a:gd name="adj4" fmla="val 33003"/>
              <a:gd name="adj5" fmla="val 95057"/>
            </a:avLst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U-Turn Arrow 21">
            <a:extLst>
              <a:ext uri="{FF2B5EF4-FFF2-40B4-BE49-F238E27FC236}">
                <a16:creationId xmlns:a16="http://schemas.microsoft.com/office/drawing/2014/main" id="{B40F3031-5309-D0DC-447E-AEFC107B110F}"/>
              </a:ext>
            </a:extLst>
          </p:cNvPr>
          <p:cNvSpPr/>
          <p:nvPr/>
        </p:nvSpPr>
        <p:spPr>
          <a:xfrm>
            <a:off x="4038847" y="4604523"/>
            <a:ext cx="624284" cy="434055"/>
          </a:xfrm>
          <a:prstGeom prst="uturnArrow">
            <a:avLst>
              <a:gd name="adj1" fmla="val 13676"/>
              <a:gd name="adj2" fmla="val 19853"/>
              <a:gd name="adj3" fmla="val 18412"/>
              <a:gd name="adj4" fmla="val 33003"/>
              <a:gd name="adj5" fmla="val 95057"/>
            </a:avLst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U-Turn Arrow 23">
            <a:extLst>
              <a:ext uri="{FF2B5EF4-FFF2-40B4-BE49-F238E27FC236}">
                <a16:creationId xmlns:a16="http://schemas.microsoft.com/office/drawing/2014/main" id="{341C4904-8874-F4B2-7BF3-B0DE455EEA3C}"/>
              </a:ext>
            </a:extLst>
          </p:cNvPr>
          <p:cNvSpPr/>
          <p:nvPr/>
        </p:nvSpPr>
        <p:spPr>
          <a:xfrm>
            <a:off x="7085951" y="2800795"/>
            <a:ext cx="637929" cy="412539"/>
          </a:xfrm>
          <a:prstGeom prst="uturnArrow">
            <a:avLst>
              <a:gd name="adj1" fmla="val 13676"/>
              <a:gd name="adj2" fmla="val 19853"/>
              <a:gd name="adj3" fmla="val 18412"/>
              <a:gd name="adj4" fmla="val 33003"/>
              <a:gd name="adj5" fmla="val 95057"/>
            </a:avLst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U-Turn Arrow 22">
            <a:extLst>
              <a:ext uri="{FF2B5EF4-FFF2-40B4-BE49-F238E27FC236}">
                <a16:creationId xmlns:a16="http://schemas.microsoft.com/office/drawing/2014/main" id="{7BDD63F4-A22E-D8C0-7D76-AEB17588F635}"/>
              </a:ext>
            </a:extLst>
          </p:cNvPr>
          <p:cNvSpPr/>
          <p:nvPr/>
        </p:nvSpPr>
        <p:spPr>
          <a:xfrm>
            <a:off x="6620121" y="3143335"/>
            <a:ext cx="637929" cy="412539"/>
          </a:xfrm>
          <a:prstGeom prst="uturnArrow">
            <a:avLst>
              <a:gd name="adj1" fmla="val 13676"/>
              <a:gd name="adj2" fmla="val 19853"/>
              <a:gd name="adj3" fmla="val 18412"/>
              <a:gd name="adj4" fmla="val 33003"/>
              <a:gd name="adj5" fmla="val 95057"/>
            </a:avLst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2565C0-1622-99EE-968A-800629BC6781}"/>
              </a:ext>
            </a:extLst>
          </p:cNvPr>
          <p:cNvSpPr/>
          <p:nvPr/>
        </p:nvSpPr>
        <p:spPr>
          <a:xfrm>
            <a:off x="9098425" y="399516"/>
            <a:ext cx="818173" cy="81817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 anchorCtr="1"/>
          <a:lstStyle/>
          <a:p>
            <a:pPr algn="ctr"/>
            <a:r>
              <a:rPr lang="en-US" sz="6000">
                <a:solidFill>
                  <a:schemeClr val="accent3"/>
                </a:solidFill>
                <a:cs typeface="Calibri"/>
              </a:rPr>
              <a:t>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57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80CF5-DE55-8DBF-2AC9-9C5D64DB2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Agenda</a:t>
            </a:r>
          </a:p>
        </p:txBody>
      </p:sp>
      <p:pic>
        <p:nvPicPr>
          <p:cNvPr id="20" name="Graphic 19" descr="Box trolley with solid fill">
            <a:extLst>
              <a:ext uri="{FF2B5EF4-FFF2-40B4-BE49-F238E27FC236}">
                <a16:creationId xmlns:a16="http://schemas.microsoft.com/office/drawing/2014/main" id="{E07FB549-1273-D8D5-E46C-F5F9EA051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65822" y="2004273"/>
            <a:ext cx="1463040" cy="1463040"/>
          </a:xfrm>
          <a:prstGeom prst="rect">
            <a:avLst/>
          </a:prstGeom>
        </p:spPr>
      </p:pic>
      <p:pic>
        <p:nvPicPr>
          <p:cNvPr id="28" name="Graphic 27" descr="Illustrator with solid fill">
            <a:extLst>
              <a:ext uri="{FF2B5EF4-FFF2-40B4-BE49-F238E27FC236}">
                <a16:creationId xmlns:a16="http://schemas.microsoft.com/office/drawing/2014/main" id="{770F0042-7C74-021A-458D-4AFE2DF8D5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96228" y="2074675"/>
            <a:ext cx="1463040" cy="1463040"/>
          </a:xfrm>
          <a:prstGeom prst="rect">
            <a:avLst/>
          </a:prstGeom>
        </p:spPr>
      </p:pic>
      <p:pic>
        <p:nvPicPr>
          <p:cNvPr id="31" name="Graphic 30" descr="Clipboard with solid fill">
            <a:extLst>
              <a:ext uri="{FF2B5EF4-FFF2-40B4-BE49-F238E27FC236}">
                <a16:creationId xmlns:a16="http://schemas.microsoft.com/office/drawing/2014/main" id="{1C48A0D0-651A-B1DB-5E29-538B6157DF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62638" y="2121183"/>
            <a:ext cx="1370024" cy="1370024"/>
          </a:xfrm>
          <a:prstGeom prst="rect">
            <a:avLst/>
          </a:prstGeom>
        </p:spPr>
      </p:pic>
      <p:pic>
        <p:nvPicPr>
          <p:cNvPr id="38" name="Graphic 37" descr="Questions with solid fill">
            <a:extLst>
              <a:ext uri="{FF2B5EF4-FFF2-40B4-BE49-F238E27FC236}">
                <a16:creationId xmlns:a16="http://schemas.microsoft.com/office/drawing/2014/main" id="{6A746D76-CD5A-9594-2FEE-0202E9C6BD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95034" y="2043353"/>
            <a:ext cx="1525684" cy="1525684"/>
          </a:xfrm>
          <a:prstGeom prst="rect">
            <a:avLst/>
          </a:prstGeom>
        </p:spPr>
      </p:pic>
      <p:pic>
        <p:nvPicPr>
          <p:cNvPr id="40" name="Graphic 39" descr="Users with solid fill">
            <a:extLst>
              <a:ext uri="{FF2B5EF4-FFF2-40B4-BE49-F238E27FC236}">
                <a16:creationId xmlns:a16="http://schemas.microsoft.com/office/drawing/2014/main" id="{505512CE-38D8-FDDA-C39E-3C3A5AAACC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1421" y="1971675"/>
            <a:ext cx="1669041" cy="1669041"/>
          </a:xfrm>
          <a:prstGeom prst="rect">
            <a:avLst/>
          </a:prstGeom>
        </p:spPr>
      </p:pic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B527118F-87F1-B3B1-25BF-068C90DAD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71212"/>
              </p:ext>
            </p:extLst>
          </p:nvPr>
        </p:nvGraphicFramePr>
        <p:xfrm>
          <a:off x="228600" y="3581022"/>
          <a:ext cx="1179195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8390">
                  <a:extLst>
                    <a:ext uri="{9D8B030D-6E8A-4147-A177-3AD203B41FA5}">
                      <a16:colId xmlns:a16="http://schemas.microsoft.com/office/drawing/2014/main" val="2994590322"/>
                    </a:ext>
                  </a:extLst>
                </a:gridCol>
                <a:gridCol w="2358390">
                  <a:extLst>
                    <a:ext uri="{9D8B030D-6E8A-4147-A177-3AD203B41FA5}">
                      <a16:colId xmlns:a16="http://schemas.microsoft.com/office/drawing/2014/main" val="2549319467"/>
                    </a:ext>
                  </a:extLst>
                </a:gridCol>
                <a:gridCol w="2358390">
                  <a:extLst>
                    <a:ext uri="{9D8B030D-6E8A-4147-A177-3AD203B41FA5}">
                      <a16:colId xmlns:a16="http://schemas.microsoft.com/office/drawing/2014/main" val="2145942377"/>
                    </a:ext>
                  </a:extLst>
                </a:gridCol>
                <a:gridCol w="2358390">
                  <a:extLst>
                    <a:ext uri="{9D8B030D-6E8A-4147-A177-3AD203B41FA5}">
                      <a16:colId xmlns:a16="http://schemas.microsoft.com/office/drawing/2014/main" val="702901403"/>
                    </a:ext>
                  </a:extLst>
                </a:gridCol>
                <a:gridCol w="2358390">
                  <a:extLst>
                    <a:ext uri="{9D8B030D-6E8A-4147-A177-3AD203B41FA5}">
                      <a16:colId xmlns:a16="http://schemas.microsoft.com/office/drawing/2014/main" val="3339366079"/>
                    </a:ext>
                  </a:extLst>
                </a:gridCol>
              </a:tblGrid>
              <a:tr h="1082147"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solidFill>
                            <a:schemeClr val="tx1"/>
                          </a:solidFill>
                        </a:rPr>
                        <a:t>Meet the </a:t>
                      </a:r>
                      <a:br>
                        <a:rPr lang="en-US" sz="3000">
                          <a:solidFill>
                            <a:schemeClr val="tx1"/>
                          </a:solidFill>
                        </a:rPr>
                      </a:br>
                      <a:r>
                        <a:rPr lang="en-US" sz="3000">
                          <a:solidFill>
                            <a:schemeClr val="tx1"/>
                          </a:solidFill>
                        </a:rPr>
                        <a:t>Team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solidFill>
                            <a:schemeClr val="tx1"/>
                          </a:solidFill>
                        </a:rPr>
                        <a:t>Problem Statement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solidFill>
                            <a:schemeClr val="tx1"/>
                          </a:solidFill>
                        </a:rPr>
                        <a:t>Design Overview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>
                          <a:solidFill>
                            <a:sysClr val="windowText" lastClr="000000"/>
                          </a:solidFill>
                        </a:rPr>
                        <a:t>Project Management</a:t>
                      </a:r>
                    </a:p>
                    <a:p>
                      <a:pPr algn="ctr"/>
                      <a:endParaRPr lang="en-US" sz="3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>
                          <a:solidFill>
                            <a:schemeClr val="tx1"/>
                          </a:solidFill>
                        </a:rPr>
                        <a:t>Questions</a:t>
                      </a:r>
                    </a:p>
                    <a:p>
                      <a:pPr algn="ctr"/>
                      <a:endParaRPr lang="en-US" sz="3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366090"/>
                  </a:ext>
                </a:extLst>
              </a:tr>
            </a:tbl>
          </a:graphicData>
        </a:graphic>
      </p:graphicFrame>
      <p:sp>
        <p:nvSpPr>
          <p:cNvPr id="4" name="Slide Number Placeholder 16">
            <a:extLst>
              <a:ext uri="{FF2B5EF4-FFF2-40B4-BE49-F238E27FC236}">
                <a16:creationId xmlns:a16="http://schemas.microsoft.com/office/drawing/2014/main" id="{406A0678-A64C-4872-E9CA-437FFABF8C0B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2</a:t>
            </a:fld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2AC952-14CA-F507-1EC3-E3369E6E786E}"/>
              </a:ext>
            </a:extLst>
          </p:cNvPr>
          <p:cNvSpPr/>
          <p:nvPr/>
        </p:nvSpPr>
        <p:spPr>
          <a:xfrm>
            <a:off x="971550" y="1409700"/>
            <a:ext cx="10420593" cy="561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230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F30D533-CDC7-F21E-A599-80F025D0F917}"/>
              </a:ext>
            </a:extLst>
          </p:cNvPr>
          <p:cNvSpPr/>
          <p:nvPr/>
        </p:nvSpPr>
        <p:spPr>
          <a:xfrm>
            <a:off x="971550" y="1409700"/>
            <a:ext cx="10267580" cy="561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D88CF9-BDEE-C9B1-8C64-07D1A7C145AA}"/>
              </a:ext>
            </a:extLst>
          </p:cNvPr>
          <p:cNvSpPr/>
          <p:nvPr/>
        </p:nvSpPr>
        <p:spPr>
          <a:xfrm>
            <a:off x="10599762" y="-8877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 descr="Box trolley with solid fill">
            <a:extLst>
              <a:ext uri="{FF2B5EF4-FFF2-40B4-BE49-F238E27FC236}">
                <a16:creationId xmlns:a16="http://schemas.microsoft.com/office/drawing/2014/main" id="{3703EAAE-DF53-B480-DD6E-66E41248E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38400" y="1191108"/>
            <a:ext cx="1160553" cy="1160553"/>
          </a:xfrm>
          <a:prstGeom prst="rect">
            <a:avLst/>
          </a:prstGeom>
        </p:spPr>
      </p:pic>
      <p:pic>
        <p:nvPicPr>
          <p:cNvPr id="18" name="Graphic 17" descr="Illustrator with solid fill">
            <a:extLst>
              <a:ext uri="{FF2B5EF4-FFF2-40B4-BE49-F238E27FC236}">
                <a16:creationId xmlns:a16="http://schemas.microsoft.com/office/drawing/2014/main" id="{CF653A40-4738-3ACC-4B11-DD6F875417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6359" y="2556537"/>
            <a:ext cx="1164634" cy="1164634"/>
          </a:xfrm>
          <a:prstGeom prst="rect">
            <a:avLst/>
          </a:prstGeom>
        </p:spPr>
      </p:pic>
      <p:pic>
        <p:nvPicPr>
          <p:cNvPr id="19" name="Graphic 18" descr="Clipboard with solid fill">
            <a:extLst>
              <a:ext uri="{FF2B5EF4-FFF2-40B4-BE49-F238E27FC236}">
                <a16:creationId xmlns:a16="http://schemas.microsoft.com/office/drawing/2014/main" id="{BE873A2B-1F1B-C59E-694F-30AE20C263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05532" y="3847281"/>
            <a:ext cx="1163770" cy="1163770"/>
          </a:xfrm>
          <a:prstGeom prst="rect">
            <a:avLst/>
          </a:prstGeom>
        </p:spPr>
      </p:pic>
      <p:pic>
        <p:nvPicPr>
          <p:cNvPr id="20" name="Graphic 19" descr="Questions with solid fill">
            <a:extLst>
              <a:ext uri="{FF2B5EF4-FFF2-40B4-BE49-F238E27FC236}">
                <a16:creationId xmlns:a16="http://schemas.microsoft.com/office/drawing/2014/main" id="{B5CCF5FD-94A9-467E-9FF8-F49B139679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99705" y="5117581"/>
            <a:ext cx="1169597" cy="1169597"/>
          </a:xfrm>
          <a:prstGeom prst="rect">
            <a:avLst/>
          </a:prstGeom>
        </p:spPr>
      </p:pic>
      <p:pic>
        <p:nvPicPr>
          <p:cNvPr id="21" name="Graphic 20" descr="Users with solid fill">
            <a:extLst>
              <a:ext uri="{FF2B5EF4-FFF2-40B4-BE49-F238E27FC236}">
                <a16:creationId xmlns:a16="http://schemas.microsoft.com/office/drawing/2014/main" id="{D6C8A20E-D3D9-B8DF-F484-5D37E92119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34319" y="186562"/>
            <a:ext cx="1169597" cy="116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C17711-46BE-17DF-F8B6-613138147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687" y="-603032"/>
            <a:ext cx="10058400" cy="1450757"/>
          </a:xfrm>
        </p:spPr>
        <p:txBody>
          <a:bodyPr/>
          <a:lstStyle/>
          <a:p>
            <a:r>
              <a:rPr lang="en-US"/>
              <a:t>Walk Cycle – Front Feet Reach Top</a:t>
            </a:r>
          </a:p>
        </p:txBody>
      </p:sp>
      <p:pic>
        <p:nvPicPr>
          <p:cNvPr id="12" name="Picture 11" descr="A robot moving up stairs&#10;&#10;Description automatically generated with medium confidence">
            <a:extLst>
              <a:ext uri="{FF2B5EF4-FFF2-40B4-BE49-F238E27FC236}">
                <a16:creationId xmlns:a16="http://schemas.microsoft.com/office/drawing/2014/main" id="{96D91ACB-66A7-2F58-7A46-955B8F8046C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9" b="6195"/>
          <a:stretch/>
        </p:blipFill>
        <p:spPr>
          <a:xfrm>
            <a:off x="1582713" y="1967739"/>
            <a:ext cx="7504137" cy="4042536"/>
          </a:xfrm>
          <a:prstGeom prst="rect">
            <a:avLst/>
          </a:prstGeom>
        </p:spPr>
      </p:pic>
      <p:sp>
        <p:nvSpPr>
          <p:cNvPr id="3" name="Slide Number Placeholder 16">
            <a:extLst>
              <a:ext uri="{FF2B5EF4-FFF2-40B4-BE49-F238E27FC236}">
                <a16:creationId xmlns:a16="http://schemas.microsoft.com/office/drawing/2014/main" id="{7B19EF34-725D-2E81-50AE-8820C1DF887F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20</a:t>
            </a:fld>
            <a:endParaRPr lang="en-US" sz="200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AA884AD-8399-0482-BF01-30E19BDFAF25}"/>
              </a:ext>
            </a:extLst>
          </p:cNvPr>
          <p:cNvSpPr/>
          <p:nvPr/>
        </p:nvSpPr>
        <p:spPr>
          <a:xfrm>
            <a:off x="707743" y="2481409"/>
            <a:ext cx="2636667" cy="73051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ATLAS System Finishing Ascent</a:t>
            </a:r>
          </a:p>
        </p:txBody>
      </p:sp>
      <p:sp>
        <p:nvSpPr>
          <p:cNvPr id="23" name="U-Turn Arrow 22">
            <a:extLst>
              <a:ext uri="{FF2B5EF4-FFF2-40B4-BE49-F238E27FC236}">
                <a16:creationId xmlns:a16="http://schemas.microsoft.com/office/drawing/2014/main" id="{DCFDFF9B-A4D3-A5D9-8858-1BCEB68E8109}"/>
              </a:ext>
            </a:extLst>
          </p:cNvPr>
          <p:cNvSpPr/>
          <p:nvPr/>
        </p:nvSpPr>
        <p:spPr>
          <a:xfrm>
            <a:off x="5261558" y="3595016"/>
            <a:ext cx="511446" cy="343181"/>
          </a:xfrm>
          <a:prstGeom prst="uturnArrow">
            <a:avLst>
              <a:gd name="adj1" fmla="val 19755"/>
              <a:gd name="adj2" fmla="val 19853"/>
              <a:gd name="adj3" fmla="val 18412"/>
              <a:gd name="adj4" fmla="val 33003"/>
              <a:gd name="adj5" fmla="val 95057"/>
            </a:avLst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U-Turn Arrow 23">
            <a:extLst>
              <a:ext uri="{FF2B5EF4-FFF2-40B4-BE49-F238E27FC236}">
                <a16:creationId xmlns:a16="http://schemas.microsoft.com/office/drawing/2014/main" id="{AB7D8BF1-3E30-2D67-3A86-3A74C251CAC7}"/>
              </a:ext>
            </a:extLst>
          </p:cNvPr>
          <p:cNvSpPr/>
          <p:nvPr/>
        </p:nvSpPr>
        <p:spPr>
          <a:xfrm>
            <a:off x="4873258" y="3847281"/>
            <a:ext cx="394585" cy="309142"/>
          </a:xfrm>
          <a:prstGeom prst="uturnArrow">
            <a:avLst>
              <a:gd name="adj1" fmla="val 21548"/>
              <a:gd name="adj2" fmla="val 25000"/>
              <a:gd name="adj3" fmla="val 17288"/>
              <a:gd name="adj4" fmla="val 33003"/>
              <a:gd name="adj5" fmla="val 96182"/>
            </a:avLst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70B11DD-D441-C92F-F615-5DDDA0F7A8CA}"/>
              </a:ext>
            </a:extLst>
          </p:cNvPr>
          <p:cNvSpPr/>
          <p:nvPr/>
        </p:nvSpPr>
        <p:spPr>
          <a:xfrm>
            <a:off x="9098425" y="372935"/>
            <a:ext cx="818173" cy="81817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6000">
                <a:solidFill>
                  <a:schemeClr val="accent3"/>
                </a:solidFill>
              </a:rPr>
              <a:t>X</a:t>
            </a:r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4D82A1F1-4891-7F70-333F-752B5210AF46}"/>
              </a:ext>
            </a:extLst>
          </p:cNvPr>
          <p:cNvSpPr/>
          <p:nvPr/>
        </p:nvSpPr>
        <p:spPr>
          <a:xfrm>
            <a:off x="7265194" y="3290888"/>
            <a:ext cx="486846" cy="462371"/>
          </a:xfrm>
          <a:prstGeom prst="arc">
            <a:avLst>
              <a:gd name="adj1" fmla="val 7746307"/>
              <a:gd name="adj2" fmla="val 19876436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53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63664BF-1EC0-5C24-FD33-628BF6E2C361}"/>
              </a:ext>
            </a:extLst>
          </p:cNvPr>
          <p:cNvSpPr/>
          <p:nvPr/>
        </p:nvSpPr>
        <p:spPr>
          <a:xfrm>
            <a:off x="971550" y="1409700"/>
            <a:ext cx="10267580" cy="561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39058C-4696-030C-1120-01E59CD79678}"/>
              </a:ext>
            </a:extLst>
          </p:cNvPr>
          <p:cNvSpPr/>
          <p:nvPr/>
        </p:nvSpPr>
        <p:spPr>
          <a:xfrm>
            <a:off x="10599762" y="-8877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 descr="Box trolley with solid fill">
            <a:extLst>
              <a:ext uri="{FF2B5EF4-FFF2-40B4-BE49-F238E27FC236}">
                <a16:creationId xmlns:a16="http://schemas.microsoft.com/office/drawing/2014/main" id="{E5BE897D-AE98-F5D8-4007-B57A83FEC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38400" y="1191108"/>
            <a:ext cx="1160553" cy="1160553"/>
          </a:xfrm>
          <a:prstGeom prst="rect">
            <a:avLst/>
          </a:prstGeom>
        </p:spPr>
      </p:pic>
      <p:pic>
        <p:nvPicPr>
          <p:cNvPr id="18" name="Graphic 17" descr="Illustrator with solid fill">
            <a:extLst>
              <a:ext uri="{FF2B5EF4-FFF2-40B4-BE49-F238E27FC236}">
                <a16:creationId xmlns:a16="http://schemas.microsoft.com/office/drawing/2014/main" id="{FE701ABE-827A-8BA4-99C6-AD7AACE0EF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6359" y="2556537"/>
            <a:ext cx="1164634" cy="1164634"/>
          </a:xfrm>
          <a:prstGeom prst="rect">
            <a:avLst/>
          </a:prstGeom>
        </p:spPr>
      </p:pic>
      <p:pic>
        <p:nvPicPr>
          <p:cNvPr id="19" name="Graphic 18" descr="Clipboard with solid fill">
            <a:extLst>
              <a:ext uri="{FF2B5EF4-FFF2-40B4-BE49-F238E27FC236}">
                <a16:creationId xmlns:a16="http://schemas.microsoft.com/office/drawing/2014/main" id="{5F26206D-170B-4CD3-71FF-CDA7BDE269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05532" y="3847281"/>
            <a:ext cx="1163770" cy="1163770"/>
          </a:xfrm>
          <a:prstGeom prst="rect">
            <a:avLst/>
          </a:prstGeom>
        </p:spPr>
      </p:pic>
      <p:pic>
        <p:nvPicPr>
          <p:cNvPr id="20" name="Graphic 19" descr="Questions with solid fill">
            <a:extLst>
              <a:ext uri="{FF2B5EF4-FFF2-40B4-BE49-F238E27FC236}">
                <a16:creationId xmlns:a16="http://schemas.microsoft.com/office/drawing/2014/main" id="{13EA4D4E-D576-D23B-5919-371FD5A193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99705" y="5117581"/>
            <a:ext cx="1169597" cy="1169597"/>
          </a:xfrm>
          <a:prstGeom prst="rect">
            <a:avLst/>
          </a:prstGeom>
        </p:spPr>
      </p:pic>
      <p:pic>
        <p:nvPicPr>
          <p:cNvPr id="21" name="Graphic 20" descr="Users with solid fill">
            <a:extLst>
              <a:ext uri="{FF2B5EF4-FFF2-40B4-BE49-F238E27FC236}">
                <a16:creationId xmlns:a16="http://schemas.microsoft.com/office/drawing/2014/main" id="{BD17A14E-7093-E19F-B3AB-D3034EA1435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34319" y="186562"/>
            <a:ext cx="1169597" cy="116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C17711-46BE-17DF-F8B6-613138147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687" y="-572623"/>
            <a:ext cx="10058400" cy="1450757"/>
          </a:xfrm>
        </p:spPr>
        <p:txBody>
          <a:bodyPr/>
          <a:lstStyle/>
          <a:p>
            <a:r>
              <a:rPr lang="en-US"/>
              <a:t>Walk Cycle – Cycle Complete</a:t>
            </a:r>
          </a:p>
        </p:txBody>
      </p:sp>
      <p:pic>
        <p:nvPicPr>
          <p:cNvPr id="13" name="Picture 12" descr="A black machine with wheels&#10;&#10;Description automatically generated">
            <a:extLst>
              <a:ext uri="{FF2B5EF4-FFF2-40B4-BE49-F238E27FC236}">
                <a16:creationId xmlns:a16="http://schemas.microsoft.com/office/drawing/2014/main" id="{996554D5-0B39-0B2C-3B08-2092307F38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975" y="2023962"/>
            <a:ext cx="6753225" cy="409611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C1C0730-FEC7-C494-C9DB-F746B36B3AB4}"/>
              </a:ext>
            </a:extLst>
          </p:cNvPr>
          <p:cNvSpPr/>
          <p:nvPr/>
        </p:nvSpPr>
        <p:spPr>
          <a:xfrm>
            <a:off x="8155709" y="232439"/>
            <a:ext cx="2262222" cy="129139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  <a:p>
            <a:pPr algn="ctr"/>
            <a:r>
              <a:rPr lang="en-US" b="1">
                <a:solidFill>
                  <a:schemeClr val="bg1"/>
                </a:solidFill>
              </a:rPr>
              <a:t>Satisfies Requirement:</a:t>
            </a:r>
          </a:p>
          <a:p>
            <a:pPr algn="ctr"/>
            <a:r>
              <a:rPr lang="en-US" b="1">
                <a:solidFill>
                  <a:schemeClr val="bg1"/>
                </a:solidFill>
              </a:rPr>
              <a:t>[1.1]</a:t>
            </a:r>
          </a:p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2" name="Slide Number Placeholder 16">
            <a:extLst>
              <a:ext uri="{FF2B5EF4-FFF2-40B4-BE49-F238E27FC236}">
                <a16:creationId xmlns:a16="http://schemas.microsoft.com/office/drawing/2014/main" id="{AAC9E8CD-D146-53B9-EB41-F8C76E784305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21</a:t>
            </a:fld>
            <a:endParaRPr lang="en-US" sz="200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6A21DA2-9012-7355-DD16-8A15F4F24FB6}"/>
              </a:ext>
            </a:extLst>
          </p:cNvPr>
          <p:cNvSpPr/>
          <p:nvPr/>
        </p:nvSpPr>
        <p:spPr>
          <a:xfrm>
            <a:off x="4081553" y="5389565"/>
            <a:ext cx="2636667" cy="73051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ATLAS System at Top of Staircase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BDA9DC3-A667-783E-0532-8638E4A1B9E3}"/>
              </a:ext>
            </a:extLst>
          </p:cNvPr>
          <p:cNvSpPr/>
          <p:nvPr/>
        </p:nvSpPr>
        <p:spPr>
          <a:xfrm>
            <a:off x="210119" y="965857"/>
            <a:ext cx="1433320" cy="130596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lus Sign 5">
            <a:extLst>
              <a:ext uri="{FF2B5EF4-FFF2-40B4-BE49-F238E27FC236}">
                <a16:creationId xmlns:a16="http://schemas.microsoft.com/office/drawing/2014/main" id="{E1D84677-3724-1A7D-E69D-34687A90BE91}"/>
              </a:ext>
            </a:extLst>
          </p:cNvPr>
          <p:cNvSpPr/>
          <p:nvPr/>
        </p:nvSpPr>
        <p:spPr>
          <a:xfrm>
            <a:off x="136351" y="900905"/>
            <a:ext cx="1592237" cy="1450756"/>
          </a:xfrm>
          <a:prstGeom prst="mathPlus">
            <a:avLst/>
          </a:prstGeom>
          <a:solidFill>
            <a:schemeClr val="accent3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3FB127-77EF-AE8D-1F83-46923148DDF0}"/>
              </a:ext>
            </a:extLst>
          </p:cNvPr>
          <p:cNvSpPr/>
          <p:nvPr/>
        </p:nvSpPr>
        <p:spPr>
          <a:xfrm>
            <a:off x="1212544" y="1535621"/>
            <a:ext cx="182662" cy="16643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49BA216-8313-C0D8-4773-4C86952F83F3}"/>
              </a:ext>
            </a:extLst>
          </p:cNvPr>
          <p:cNvSpPr/>
          <p:nvPr/>
        </p:nvSpPr>
        <p:spPr>
          <a:xfrm>
            <a:off x="9310394" y="1771384"/>
            <a:ext cx="818173" cy="81817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6000">
                <a:solidFill>
                  <a:schemeClr val="accent3"/>
                </a:solidFill>
              </a:rPr>
              <a:t>A</a:t>
            </a: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4BA6717-3FFF-6636-CE35-682A58898DD4}"/>
              </a:ext>
            </a:extLst>
          </p:cNvPr>
          <p:cNvSpPr/>
          <p:nvPr/>
        </p:nvSpPr>
        <p:spPr>
          <a:xfrm>
            <a:off x="6893718" y="4205288"/>
            <a:ext cx="657225" cy="664369"/>
          </a:xfrm>
          <a:prstGeom prst="arc">
            <a:avLst>
              <a:gd name="adj1" fmla="val 7746307"/>
              <a:gd name="adj2" fmla="val 19876436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A848783-2408-D9A8-8C40-284A99740E2B}"/>
              </a:ext>
            </a:extLst>
          </p:cNvPr>
          <p:cNvSpPr/>
          <p:nvPr/>
        </p:nvSpPr>
        <p:spPr>
          <a:xfrm>
            <a:off x="3007518" y="4205288"/>
            <a:ext cx="657225" cy="664369"/>
          </a:xfrm>
          <a:prstGeom prst="arc">
            <a:avLst>
              <a:gd name="adj1" fmla="val 7746307"/>
              <a:gd name="adj2" fmla="val 19876436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303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4AA610C-B1DA-ED6B-5E8F-E8010264CD1E}"/>
              </a:ext>
            </a:extLst>
          </p:cNvPr>
          <p:cNvSpPr/>
          <p:nvPr/>
        </p:nvSpPr>
        <p:spPr>
          <a:xfrm>
            <a:off x="971550" y="1409700"/>
            <a:ext cx="10267580" cy="561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0F5F9-D894-FE38-5A85-1436A7010B33}"/>
              </a:ext>
            </a:extLst>
          </p:cNvPr>
          <p:cNvSpPr/>
          <p:nvPr/>
        </p:nvSpPr>
        <p:spPr>
          <a:xfrm>
            <a:off x="10599762" y="-8877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 descr="Box trolley with solid fill">
            <a:extLst>
              <a:ext uri="{FF2B5EF4-FFF2-40B4-BE49-F238E27FC236}">
                <a16:creationId xmlns:a16="http://schemas.microsoft.com/office/drawing/2014/main" id="{B9133FBA-4504-4233-58F2-7C1D38ED4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38400" y="1191108"/>
            <a:ext cx="1160553" cy="1160553"/>
          </a:xfrm>
          <a:prstGeom prst="rect">
            <a:avLst/>
          </a:prstGeom>
        </p:spPr>
      </p:pic>
      <p:pic>
        <p:nvPicPr>
          <p:cNvPr id="19" name="Graphic 18" descr="Illustrator with solid fill">
            <a:extLst>
              <a:ext uri="{FF2B5EF4-FFF2-40B4-BE49-F238E27FC236}">
                <a16:creationId xmlns:a16="http://schemas.microsoft.com/office/drawing/2014/main" id="{12D4F2F0-F4DA-F291-C0AE-7535777153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6359" y="2556537"/>
            <a:ext cx="1164634" cy="1164634"/>
          </a:xfrm>
          <a:prstGeom prst="rect">
            <a:avLst/>
          </a:prstGeom>
        </p:spPr>
      </p:pic>
      <p:pic>
        <p:nvPicPr>
          <p:cNvPr id="22" name="Graphic 21" descr="Clipboard with solid fill">
            <a:extLst>
              <a:ext uri="{FF2B5EF4-FFF2-40B4-BE49-F238E27FC236}">
                <a16:creationId xmlns:a16="http://schemas.microsoft.com/office/drawing/2014/main" id="{EC193F7B-5DDB-F4B3-D257-2A74A184C0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05532" y="3847281"/>
            <a:ext cx="1163770" cy="1163770"/>
          </a:xfrm>
          <a:prstGeom prst="rect">
            <a:avLst/>
          </a:prstGeom>
        </p:spPr>
      </p:pic>
      <p:pic>
        <p:nvPicPr>
          <p:cNvPr id="23" name="Graphic 22" descr="Questions with solid fill">
            <a:extLst>
              <a:ext uri="{FF2B5EF4-FFF2-40B4-BE49-F238E27FC236}">
                <a16:creationId xmlns:a16="http://schemas.microsoft.com/office/drawing/2014/main" id="{2F6169AD-A805-7A99-78D1-861A00A85F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99705" y="5117581"/>
            <a:ext cx="1169597" cy="1169597"/>
          </a:xfrm>
          <a:prstGeom prst="rect">
            <a:avLst/>
          </a:prstGeom>
        </p:spPr>
      </p:pic>
      <p:pic>
        <p:nvPicPr>
          <p:cNvPr id="24" name="Graphic 23" descr="Users with solid fill">
            <a:extLst>
              <a:ext uri="{FF2B5EF4-FFF2-40B4-BE49-F238E27FC236}">
                <a16:creationId xmlns:a16="http://schemas.microsoft.com/office/drawing/2014/main" id="{A00D4AA1-0FA1-E20C-7567-C205621530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34319" y="186562"/>
            <a:ext cx="1169597" cy="116959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B8E5ACA-2108-E81C-F51E-5BF7A1CB9F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55667" y="2034455"/>
            <a:ext cx="4472242" cy="3891635"/>
          </a:xfrm>
          <a:prstGeom prst="rect">
            <a:avLst/>
          </a:prstGeom>
        </p:spPr>
      </p:pic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BE3FA7F-A928-82C2-ADD4-C487CE89D8BD}"/>
              </a:ext>
            </a:extLst>
          </p:cNvPr>
          <p:cNvSpPr/>
          <p:nvPr/>
        </p:nvSpPr>
        <p:spPr>
          <a:xfrm>
            <a:off x="6943725" y="3829050"/>
            <a:ext cx="1924050" cy="1314450"/>
          </a:xfrm>
          <a:custGeom>
            <a:avLst/>
            <a:gdLst>
              <a:gd name="connsiteX0" fmla="*/ 0 w 1924050"/>
              <a:gd name="connsiteY0" fmla="*/ 1314450 h 1314450"/>
              <a:gd name="connsiteX1" fmla="*/ 428625 w 1924050"/>
              <a:gd name="connsiteY1" fmla="*/ 742950 h 1314450"/>
              <a:gd name="connsiteX2" fmla="*/ 1924050 w 1924050"/>
              <a:gd name="connsiteY2" fmla="*/ 0 h 1314450"/>
              <a:gd name="connsiteX3" fmla="*/ 0 w 1924050"/>
              <a:gd name="connsiteY3" fmla="*/ 1314450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4050" h="1314450">
                <a:moveTo>
                  <a:pt x="0" y="1314450"/>
                </a:moveTo>
                <a:lnTo>
                  <a:pt x="428625" y="742950"/>
                </a:lnTo>
                <a:lnTo>
                  <a:pt x="1924050" y="0"/>
                </a:lnTo>
                <a:lnTo>
                  <a:pt x="0" y="131445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9AE68DB-8D68-0B6D-8E4E-A16A319454B7}"/>
              </a:ext>
            </a:extLst>
          </p:cNvPr>
          <p:cNvSpPr/>
          <p:nvPr/>
        </p:nvSpPr>
        <p:spPr>
          <a:xfrm>
            <a:off x="834761" y="2882128"/>
            <a:ext cx="2734323" cy="2467992"/>
          </a:xfrm>
          <a:custGeom>
            <a:avLst/>
            <a:gdLst>
              <a:gd name="connsiteX0" fmla="*/ 0 w 2734323"/>
              <a:gd name="connsiteY0" fmla="*/ 2467992 h 2467992"/>
              <a:gd name="connsiteX1" fmla="*/ 621437 w 2734323"/>
              <a:gd name="connsiteY1" fmla="*/ 0 h 2467992"/>
              <a:gd name="connsiteX2" fmla="*/ 2734323 w 2734323"/>
              <a:gd name="connsiteY2" fmla="*/ 2459115 h 2467992"/>
              <a:gd name="connsiteX3" fmla="*/ 0 w 2734323"/>
              <a:gd name="connsiteY3" fmla="*/ 2467992 h 2467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4323" h="2467992">
                <a:moveTo>
                  <a:pt x="0" y="2467992"/>
                </a:moveTo>
                <a:lnTo>
                  <a:pt x="621437" y="0"/>
                </a:lnTo>
                <a:lnTo>
                  <a:pt x="2734323" y="2459115"/>
                </a:lnTo>
                <a:lnTo>
                  <a:pt x="0" y="2467992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C17711-46BE-17DF-F8B6-613138147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687" y="-616598"/>
            <a:ext cx="10058400" cy="1450757"/>
          </a:xfrm>
        </p:spPr>
        <p:txBody>
          <a:bodyPr/>
          <a:lstStyle/>
          <a:p>
            <a:r>
              <a:rPr lang="en-US"/>
              <a:t>Proof of Stability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CB7B8E8-B4B4-56F7-B98E-276BAEEB68D5}"/>
              </a:ext>
            </a:extLst>
          </p:cNvPr>
          <p:cNvSpPr/>
          <p:nvPr/>
        </p:nvSpPr>
        <p:spPr>
          <a:xfrm>
            <a:off x="7269018" y="232439"/>
            <a:ext cx="3148913" cy="129139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Satisfies Specification:</a:t>
            </a:r>
          </a:p>
          <a:p>
            <a:pPr algn="ctr"/>
            <a:r>
              <a:rPr lang="en-US" b="1">
                <a:solidFill>
                  <a:schemeClr val="bg1"/>
                </a:solidFill>
              </a:rPr>
              <a:t>[3.2.1]</a:t>
            </a:r>
          </a:p>
        </p:txBody>
      </p:sp>
      <p:pic>
        <p:nvPicPr>
          <p:cNvPr id="45" name="Picture 4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BEC3614-8927-C522-7274-CC0786A283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248" y="3969359"/>
            <a:ext cx="270506" cy="270506"/>
          </a:xfrm>
          <a:prstGeom prst="rect">
            <a:avLst/>
          </a:prstGeom>
        </p:spPr>
      </p:pic>
      <p:sp>
        <p:nvSpPr>
          <p:cNvPr id="59" name="Oval 58">
            <a:extLst>
              <a:ext uri="{FF2B5EF4-FFF2-40B4-BE49-F238E27FC236}">
                <a16:creationId xmlns:a16="http://schemas.microsoft.com/office/drawing/2014/main" id="{987564BB-3D2D-C0A3-7110-2C058CD54E6C}"/>
              </a:ext>
            </a:extLst>
          </p:cNvPr>
          <p:cNvSpPr/>
          <p:nvPr/>
        </p:nvSpPr>
        <p:spPr>
          <a:xfrm>
            <a:off x="1357507" y="2769174"/>
            <a:ext cx="197191" cy="19719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5FCB8A2-89A8-E907-7314-C810453A31F1}"/>
              </a:ext>
            </a:extLst>
          </p:cNvPr>
          <p:cNvSpPr/>
          <p:nvPr/>
        </p:nvSpPr>
        <p:spPr>
          <a:xfrm>
            <a:off x="753801" y="5238758"/>
            <a:ext cx="197191" cy="19719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9ABAA02-0B7D-04F5-BFBF-EBBD7D371663}"/>
              </a:ext>
            </a:extLst>
          </p:cNvPr>
          <p:cNvSpPr/>
          <p:nvPr/>
        </p:nvSpPr>
        <p:spPr>
          <a:xfrm>
            <a:off x="3447516" y="5238758"/>
            <a:ext cx="197191" cy="19719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C93477-EE0D-71DA-DBCE-CED9989CCA38}"/>
              </a:ext>
            </a:extLst>
          </p:cNvPr>
          <p:cNvCxnSpPr>
            <a:cxnSpLocks/>
          </p:cNvCxnSpPr>
          <p:nvPr/>
        </p:nvCxnSpPr>
        <p:spPr>
          <a:xfrm flipH="1">
            <a:off x="2328104" y="4080327"/>
            <a:ext cx="1736895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8C0A40-307D-FAA7-3265-AEA607D85454}"/>
              </a:ext>
            </a:extLst>
          </p:cNvPr>
          <p:cNvSpPr/>
          <p:nvPr/>
        </p:nvSpPr>
        <p:spPr>
          <a:xfrm>
            <a:off x="3057157" y="3653411"/>
            <a:ext cx="1518082" cy="86113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Center of Mass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011C3A8-C6D6-03FD-627B-BB41294BE06F}"/>
              </a:ext>
            </a:extLst>
          </p:cNvPr>
          <p:cNvCxnSpPr>
            <a:cxnSpLocks/>
          </p:cNvCxnSpPr>
          <p:nvPr/>
        </p:nvCxnSpPr>
        <p:spPr>
          <a:xfrm flipH="1">
            <a:off x="1554698" y="2836394"/>
            <a:ext cx="1736895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2381BD5-37CD-EF91-6055-6B13BC4A40D7}"/>
              </a:ext>
            </a:extLst>
          </p:cNvPr>
          <p:cNvSpPr/>
          <p:nvPr/>
        </p:nvSpPr>
        <p:spPr>
          <a:xfrm>
            <a:off x="3057157" y="2413802"/>
            <a:ext cx="1518082" cy="86113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Foot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663CE904-6884-4A73-4264-648F16C32B10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22</a:t>
            </a:fld>
            <a:endParaRPr lang="en-US" sz="200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3AECE9B-E66C-1B64-206F-E1D025B90243}"/>
              </a:ext>
            </a:extLst>
          </p:cNvPr>
          <p:cNvSpPr/>
          <p:nvPr/>
        </p:nvSpPr>
        <p:spPr>
          <a:xfrm>
            <a:off x="6839513" y="5034240"/>
            <a:ext cx="197191" cy="19719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4D651A9-906D-9D72-23B6-750BA50EB640}"/>
              </a:ext>
            </a:extLst>
          </p:cNvPr>
          <p:cNvSpPr/>
          <p:nvPr/>
        </p:nvSpPr>
        <p:spPr>
          <a:xfrm>
            <a:off x="7269018" y="4485978"/>
            <a:ext cx="197191" cy="19719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8F14C19-1E53-3C75-53B2-97ADF7339D0D}"/>
              </a:ext>
            </a:extLst>
          </p:cNvPr>
          <p:cNvSpPr/>
          <p:nvPr/>
        </p:nvSpPr>
        <p:spPr>
          <a:xfrm>
            <a:off x="8744878" y="3729360"/>
            <a:ext cx="197191" cy="19719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393C5EB-3EB8-1BC4-1E60-C18A33BD3D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018" y="3273272"/>
            <a:ext cx="270506" cy="270506"/>
          </a:xfrm>
          <a:prstGeom prst="rect">
            <a:avLst/>
          </a:prstGeom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0F40446-AB8B-767B-16E8-A48249DAAD3E}"/>
              </a:ext>
            </a:extLst>
          </p:cNvPr>
          <p:cNvSpPr/>
          <p:nvPr/>
        </p:nvSpPr>
        <p:spPr>
          <a:xfrm>
            <a:off x="950992" y="5603162"/>
            <a:ext cx="2218133" cy="430567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Support Polygon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D2B8DD8E-29FC-4B48-7A3E-4304A0E70227}"/>
              </a:ext>
            </a:extLst>
          </p:cNvPr>
          <p:cNvSpPr/>
          <p:nvPr/>
        </p:nvSpPr>
        <p:spPr>
          <a:xfrm>
            <a:off x="6839513" y="5605095"/>
            <a:ext cx="2218133" cy="430567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System Mid Step</a:t>
            </a:r>
          </a:p>
        </p:txBody>
      </p:sp>
    </p:spTree>
    <p:extLst>
      <p:ext uri="{BB962C8B-B14F-4D97-AF65-F5344CB8AC3E}">
        <p14:creationId xmlns:p14="http://schemas.microsoft.com/office/powerpoint/2010/main" val="4183982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CF5AF0-7CF5-1E1B-2991-C5EFB8AB3999}"/>
              </a:ext>
            </a:extLst>
          </p:cNvPr>
          <p:cNvSpPr/>
          <p:nvPr/>
        </p:nvSpPr>
        <p:spPr>
          <a:xfrm>
            <a:off x="971550" y="1409700"/>
            <a:ext cx="10267580" cy="561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19A34AD-ACED-BBB1-7554-FD63B0416314}"/>
              </a:ext>
            </a:extLst>
          </p:cNvPr>
          <p:cNvSpPr/>
          <p:nvPr/>
        </p:nvSpPr>
        <p:spPr>
          <a:xfrm>
            <a:off x="10599762" y="-8877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Box trolley with solid fill">
            <a:extLst>
              <a:ext uri="{FF2B5EF4-FFF2-40B4-BE49-F238E27FC236}">
                <a16:creationId xmlns:a16="http://schemas.microsoft.com/office/drawing/2014/main" id="{98271A7A-456B-F320-EBB9-3D6BCAF298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38400" y="1191108"/>
            <a:ext cx="1160553" cy="1160553"/>
          </a:xfrm>
          <a:prstGeom prst="rect">
            <a:avLst/>
          </a:prstGeom>
        </p:spPr>
      </p:pic>
      <p:pic>
        <p:nvPicPr>
          <p:cNvPr id="27" name="Graphic 26" descr="Illustrator with solid fill">
            <a:extLst>
              <a:ext uri="{FF2B5EF4-FFF2-40B4-BE49-F238E27FC236}">
                <a16:creationId xmlns:a16="http://schemas.microsoft.com/office/drawing/2014/main" id="{51BC95F7-46F6-25EE-E2AA-778C28C7BD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6359" y="2556537"/>
            <a:ext cx="1164634" cy="1164634"/>
          </a:xfrm>
          <a:prstGeom prst="rect">
            <a:avLst/>
          </a:prstGeom>
        </p:spPr>
      </p:pic>
      <p:pic>
        <p:nvPicPr>
          <p:cNvPr id="28" name="Graphic 27" descr="Clipboard with solid fill">
            <a:extLst>
              <a:ext uri="{FF2B5EF4-FFF2-40B4-BE49-F238E27FC236}">
                <a16:creationId xmlns:a16="http://schemas.microsoft.com/office/drawing/2014/main" id="{2A73D798-533C-235A-D042-1CE012464A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05532" y="3847281"/>
            <a:ext cx="1163770" cy="1163770"/>
          </a:xfrm>
          <a:prstGeom prst="rect">
            <a:avLst/>
          </a:prstGeom>
        </p:spPr>
      </p:pic>
      <p:pic>
        <p:nvPicPr>
          <p:cNvPr id="29" name="Graphic 28" descr="Questions with solid fill">
            <a:extLst>
              <a:ext uri="{FF2B5EF4-FFF2-40B4-BE49-F238E27FC236}">
                <a16:creationId xmlns:a16="http://schemas.microsoft.com/office/drawing/2014/main" id="{9446574B-4EFE-F84A-5194-CC5093C78B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99705" y="5117581"/>
            <a:ext cx="1169597" cy="1169597"/>
          </a:xfrm>
          <a:prstGeom prst="rect">
            <a:avLst/>
          </a:prstGeom>
        </p:spPr>
      </p:pic>
      <p:pic>
        <p:nvPicPr>
          <p:cNvPr id="30" name="Graphic 29" descr="Users with solid fill">
            <a:extLst>
              <a:ext uri="{FF2B5EF4-FFF2-40B4-BE49-F238E27FC236}">
                <a16:creationId xmlns:a16="http://schemas.microsoft.com/office/drawing/2014/main" id="{66E8DA12-D65D-6D54-07D8-D1B3DDDD83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34319" y="186562"/>
            <a:ext cx="1169597" cy="1169597"/>
          </a:xfrm>
          <a:prstGeom prst="rect">
            <a:avLst/>
          </a:prstGeom>
        </p:spPr>
      </p:pic>
      <p:pic>
        <p:nvPicPr>
          <p:cNvPr id="31" name="Picture 30" descr="A close-up of a mechanical device&#10;&#10;Description automatically generated">
            <a:extLst>
              <a:ext uri="{FF2B5EF4-FFF2-40B4-BE49-F238E27FC236}">
                <a16:creationId xmlns:a16="http://schemas.microsoft.com/office/drawing/2014/main" id="{FEB1C294-C46B-41F5-C8F9-CE52DA87B13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1" t="18483" r="9505" b="13225"/>
          <a:stretch/>
        </p:blipFill>
        <p:spPr bwMode="auto">
          <a:xfrm>
            <a:off x="1336733" y="983902"/>
            <a:ext cx="8520501" cy="50344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C17711-46BE-17DF-F8B6-613138147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687" y="-643605"/>
            <a:ext cx="10058400" cy="1450757"/>
          </a:xfrm>
        </p:spPr>
        <p:txBody>
          <a:bodyPr/>
          <a:lstStyle/>
          <a:p>
            <a:r>
              <a:rPr lang="en-US"/>
              <a:t>Motor Block – Overview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1084CD-ACFF-5A13-CCBB-FF0E59D04201}"/>
              </a:ext>
            </a:extLst>
          </p:cNvPr>
          <p:cNvCxnSpPr>
            <a:cxnSpLocks/>
          </p:cNvCxnSpPr>
          <p:nvPr/>
        </p:nvCxnSpPr>
        <p:spPr>
          <a:xfrm flipH="1">
            <a:off x="7501571" y="3152082"/>
            <a:ext cx="2730926" cy="2178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5541D1-888F-C321-8A6F-7C15B202E2D2}"/>
              </a:ext>
            </a:extLst>
          </p:cNvPr>
          <p:cNvSpPr/>
          <p:nvPr/>
        </p:nvSpPr>
        <p:spPr>
          <a:xfrm>
            <a:off x="8894643" y="2726558"/>
            <a:ext cx="1518082" cy="86113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Screw Plate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BA34E9-DD3E-60FE-FABD-243C6A5D6AB1}"/>
              </a:ext>
            </a:extLst>
          </p:cNvPr>
          <p:cNvCxnSpPr>
            <a:cxnSpLocks/>
          </p:cNvCxnSpPr>
          <p:nvPr/>
        </p:nvCxnSpPr>
        <p:spPr>
          <a:xfrm flipH="1">
            <a:off x="7132230" y="4902799"/>
            <a:ext cx="3221706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B0A6B94-7056-0945-234A-B03854AD17ED}"/>
              </a:ext>
            </a:extLst>
          </p:cNvPr>
          <p:cNvSpPr/>
          <p:nvPr/>
        </p:nvSpPr>
        <p:spPr>
          <a:xfrm>
            <a:off x="8894643" y="4459721"/>
            <a:ext cx="1518082" cy="86113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Lower Guide Pulleys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CB0DD6E-B42F-4059-2E8E-EE6A45E8014F}"/>
              </a:ext>
            </a:extLst>
          </p:cNvPr>
          <p:cNvCxnSpPr>
            <a:cxnSpLocks/>
          </p:cNvCxnSpPr>
          <p:nvPr/>
        </p:nvCxnSpPr>
        <p:spPr>
          <a:xfrm flipV="1">
            <a:off x="1514334" y="3515440"/>
            <a:ext cx="3176097" cy="21148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804A9F2-D5E1-55FE-F690-88B16B1042F5}"/>
              </a:ext>
            </a:extLst>
          </p:cNvPr>
          <p:cNvSpPr/>
          <p:nvPr/>
        </p:nvSpPr>
        <p:spPr>
          <a:xfrm>
            <a:off x="314598" y="3306447"/>
            <a:ext cx="1518082" cy="86113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Upper Guide Pulleys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B541EDF-A8B1-531D-D44F-20A8C3F28688}"/>
              </a:ext>
            </a:extLst>
          </p:cNvPr>
          <p:cNvCxnSpPr>
            <a:cxnSpLocks/>
          </p:cNvCxnSpPr>
          <p:nvPr/>
        </p:nvCxnSpPr>
        <p:spPr>
          <a:xfrm>
            <a:off x="392696" y="2467191"/>
            <a:ext cx="1997419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90821A6-8D16-5057-34F5-323BA468E1E5}"/>
              </a:ext>
            </a:extLst>
          </p:cNvPr>
          <p:cNvSpPr/>
          <p:nvPr/>
        </p:nvSpPr>
        <p:spPr>
          <a:xfrm>
            <a:off x="344283" y="2046149"/>
            <a:ext cx="1518082" cy="86113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Back Pulley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0D0C2A-9F86-EB8F-19F2-51DE30B52856}"/>
              </a:ext>
            </a:extLst>
          </p:cNvPr>
          <p:cNvCxnSpPr>
            <a:cxnSpLocks/>
          </p:cNvCxnSpPr>
          <p:nvPr/>
        </p:nvCxnSpPr>
        <p:spPr>
          <a:xfrm flipH="1">
            <a:off x="5886450" y="1949424"/>
            <a:ext cx="4242088" cy="46274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1706E21-9EE8-30F5-AFCC-F6CBC0DEDE43}"/>
              </a:ext>
            </a:extLst>
          </p:cNvPr>
          <p:cNvSpPr/>
          <p:nvPr/>
        </p:nvSpPr>
        <p:spPr>
          <a:xfrm>
            <a:off x="8835854" y="1520512"/>
            <a:ext cx="1518082" cy="86113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Motor</a:t>
            </a:r>
          </a:p>
        </p:txBody>
      </p:sp>
      <p:sp>
        <p:nvSpPr>
          <p:cNvPr id="3" name="Slide Number Placeholder 16">
            <a:extLst>
              <a:ext uri="{FF2B5EF4-FFF2-40B4-BE49-F238E27FC236}">
                <a16:creationId xmlns:a16="http://schemas.microsoft.com/office/drawing/2014/main" id="{343602B1-1159-806B-D03D-89532B9EFE02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23</a:t>
            </a:fld>
            <a:endParaRPr lang="en-US" sz="200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5C40D64-B93F-8A2A-B6AC-5AFD8130BCE3}"/>
              </a:ext>
            </a:extLst>
          </p:cNvPr>
          <p:cNvSpPr/>
          <p:nvPr/>
        </p:nvSpPr>
        <p:spPr>
          <a:xfrm>
            <a:off x="3826205" y="5878282"/>
            <a:ext cx="3529395" cy="430567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Motor Block System</a:t>
            </a:r>
          </a:p>
        </p:txBody>
      </p:sp>
    </p:spTree>
    <p:extLst>
      <p:ext uri="{BB962C8B-B14F-4D97-AF65-F5344CB8AC3E}">
        <p14:creationId xmlns:p14="http://schemas.microsoft.com/office/powerpoint/2010/main" val="728017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141D39-B2EE-97F8-3BFB-49C98D812981}"/>
              </a:ext>
            </a:extLst>
          </p:cNvPr>
          <p:cNvSpPr/>
          <p:nvPr/>
        </p:nvSpPr>
        <p:spPr>
          <a:xfrm>
            <a:off x="876300" y="1552575"/>
            <a:ext cx="10410825" cy="4533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7E6681-494C-1B21-A9B0-314B3A285ED9}"/>
              </a:ext>
            </a:extLst>
          </p:cNvPr>
          <p:cNvSpPr/>
          <p:nvPr/>
        </p:nvSpPr>
        <p:spPr>
          <a:xfrm>
            <a:off x="10599762" y="-8877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Box trolley with solid fill">
            <a:extLst>
              <a:ext uri="{FF2B5EF4-FFF2-40B4-BE49-F238E27FC236}">
                <a16:creationId xmlns:a16="http://schemas.microsoft.com/office/drawing/2014/main" id="{137402E1-6313-650B-65F7-E8EFEF001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38400" y="1191108"/>
            <a:ext cx="1160553" cy="1160553"/>
          </a:xfrm>
          <a:prstGeom prst="rect">
            <a:avLst/>
          </a:prstGeom>
        </p:spPr>
      </p:pic>
      <p:pic>
        <p:nvPicPr>
          <p:cNvPr id="22" name="Graphic 21" descr="Illustrator with solid fill">
            <a:extLst>
              <a:ext uri="{FF2B5EF4-FFF2-40B4-BE49-F238E27FC236}">
                <a16:creationId xmlns:a16="http://schemas.microsoft.com/office/drawing/2014/main" id="{7C6A7487-E23E-33E2-9157-480073867E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6359" y="2556537"/>
            <a:ext cx="1164634" cy="1164634"/>
          </a:xfrm>
          <a:prstGeom prst="rect">
            <a:avLst/>
          </a:prstGeom>
        </p:spPr>
      </p:pic>
      <p:pic>
        <p:nvPicPr>
          <p:cNvPr id="24" name="Graphic 23" descr="Clipboard with solid fill">
            <a:extLst>
              <a:ext uri="{FF2B5EF4-FFF2-40B4-BE49-F238E27FC236}">
                <a16:creationId xmlns:a16="http://schemas.microsoft.com/office/drawing/2014/main" id="{F177B774-3C8F-3915-6B48-7A42CD050B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05532" y="3847281"/>
            <a:ext cx="1163770" cy="1163770"/>
          </a:xfrm>
          <a:prstGeom prst="rect">
            <a:avLst/>
          </a:prstGeom>
        </p:spPr>
      </p:pic>
      <p:pic>
        <p:nvPicPr>
          <p:cNvPr id="26" name="Graphic 25" descr="Questions with solid fill">
            <a:extLst>
              <a:ext uri="{FF2B5EF4-FFF2-40B4-BE49-F238E27FC236}">
                <a16:creationId xmlns:a16="http://schemas.microsoft.com/office/drawing/2014/main" id="{5CC3908C-234F-8F34-99C4-22C40E17A0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99705" y="5117581"/>
            <a:ext cx="1169597" cy="1169597"/>
          </a:xfrm>
          <a:prstGeom prst="rect">
            <a:avLst/>
          </a:prstGeom>
        </p:spPr>
      </p:pic>
      <p:pic>
        <p:nvPicPr>
          <p:cNvPr id="28" name="Graphic 27" descr="Users with solid fill">
            <a:extLst>
              <a:ext uri="{FF2B5EF4-FFF2-40B4-BE49-F238E27FC236}">
                <a16:creationId xmlns:a16="http://schemas.microsoft.com/office/drawing/2014/main" id="{CBF15E76-26E0-5DDD-A1F3-C789232B7C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34319" y="186562"/>
            <a:ext cx="1169597" cy="116959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3F1D721A-91F7-F341-390D-B2D35491231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08895245"/>
                  </p:ext>
                </p:extLst>
              </p:nvPr>
            </p:nvGraphicFramePr>
            <p:xfrm>
              <a:off x="6623390" y="1533766"/>
              <a:ext cx="3903438" cy="15476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90928">
                      <a:extLst>
                        <a:ext uri="{9D8B030D-6E8A-4147-A177-3AD203B41FA5}">
                          <a16:colId xmlns:a16="http://schemas.microsoft.com/office/drawing/2014/main" val="2371853898"/>
                        </a:ext>
                      </a:extLst>
                    </a:gridCol>
                    <a:gridCol w="1312510">
                      <a:extLst>
                        <a:ext uri="{9D8B030D-6E8A-4147-A177-3AD203B41FA5}">
                          <a16:colId xmlns:a16="http://schemas.microsoft.com/office/drawing/2014/main" val="1899571334"/>
                        </a:ext>
                      </a:extLst>
                    </a:gridCol>
                  </a:tblGrid>
                  <a:tr h="616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𝝅𝜺</m:t>
                                    </m:r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𝒔𝒕𝒂𝒍𝒍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>
                              <a:solidFill>
                                <a:schemeClr val="tx1"/>
                              </a:solidFill>
                            </a:rPr>
                            <a:t>(1)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423225"/>
                      </a:ext>
                    </a:extLst>
                  </a:tr>
                  <a:tr h="93136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𝜺</m:t>
                              </m:r>
                            </m:oMath>
                          </a14:m>
                          <a:r>
                            <a:rPr lang="en-US"/>
                            <a:t> = Efficiency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𝒔𝒕𝒂𝒍𝒍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dirty="0" smtClean="0"/>
                                  <m:t>=</m:t>
                                </m:r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Stall</m:t>
                                </m:r>
                                <m:r>
                                  <a:rPr lang="en-US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Torque</m:t>
                                </m:r>
                              </m:oMath>
                            </m:oMathPara>
                          </a14:m>
                          <a:endParaRPr lang="en-US" b="0" i="0">
                            <a:latin typeface="+mn-lt"/>
                          </a:endParaRPr>
                        </a:p>
                        <a:p>
                          <a:pPr algn="ctr"/>
                          <a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L </a:t>
                          </a:r>
                          <a:r>
                            <a:rPr lang="en-US"/>
                            <a:t>= Pitch Length</a:t>
                          </a:r>
                          <a:endPara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005793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3F1D721A-91F7-F341-390D-B2D35491231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08895245"/>
                  </p:ext>
                </p:extLst>
              </p:nvPr>
            </p:nvGraphicFramePr>
            <p:xfrm>
              <a:off x="6623390" y="1533766"/>
              <a:ext cx="3903438" cy="15476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90928">
                      <a:extLst>
                        <a:ext uri="{9D8B030D-6E8A-4147-A177-3AD203B41FA5}">
                          <a16:colId xmlns:a16="http://schemas.microsoft.com/office/drawing/2014/main" val="2371853898"/>
                        </a:ext>
                      </a:extLst>
                    </a:gridCol>
                    <a:gridCol w="1312510">
                      <a:extLst>
                        <a:ext uri="{9D8B030D-6E8A-4147-A177-3AD203B41FA5}">
                          <a16:colId xmlns:a16="http://schemas.microsoft.com/office/drawing/2014/main" val="1899571334"/>
                        </a:ext>
                      </a:extLst>
                    </a:gridCol>
                  </a:tblGrid>
                  <a:tr h="616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t="-4082" r="-50980" b="-1653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>
                              <a:solidFill>
                                <a:schemeClr val="tx1"/>
                              </a:solidFill>
                            </a:rPr>
                            <a:t>(1)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423225"/>
                      </a:ext>
                    </a:extLst>
                  </a:tr>
                  <a:tr h="93136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t="-68919" r="-50980" b="-9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005793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9630CD08-CD82-40FC-0278-9DACE87F3022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24</a:t>
            </a:fld>
            <a:endParaRPr lang="en-US" sz="2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6BBDDC-1368-B45A-FD11-7FE3180AC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624" y="-599661"/>
            <a:ext cx="10058400" cy="1450757"/>
          </a:xfrm>
        </p:spPr>
        <p:txBody>
          <a:bodyPr/>
          <a:lstStyle/>
          <a:p>
            <a:r>
              <a:rPr lang="en-US"/>
              <a:t>Motor Block – Screw Plate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443D6E-E4FB-4275-F57C-9B6BA7AC675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4342" r="11753" b="10870"/>
          <a:stretch/>
        </p:blipFill>
        <p:spPr>
          <a:xfrm rot="5400000">
            <a:off x="1494285" y="185284"/>
            <a:ext cx="3669155" cy="60822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EDDFD64-4FB1-C108-E5B4-0105D1FC55FA}"/>
                  </a:ext>
                </a:extLst>
              </p:cNvPr>
              <p:cNvSpPr/>
              <p:nvPr/>
            </p:nvSpPr>
            <p:spPr>
              <a:xfrm>
                <a:off x="6550455" y="3238368"/>
                <a:ext cx="3903439" cy="2309623"/>
              </a:xfrm>
              <a:prstGeom prst="round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b="1">
                    <a:solidFill>
                      <a:schemeClr val="bg1"/>
                    </a:solidFill>
                  </a:rPr>
                  <a:t>If: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>
                    <a:solidFill>
                      <a:schemeClr val="bg1"/>
                    </a:solidFill>
                  </a:rPr>
                  <a:t> = 0.5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𝒔𝒕𝒂𝒍𝒍</m:t>
                          </m:r>
                        </m:sub>
                      </m:sSub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 smtClean="0">
                          <a:solidFill>
                            <a:schemeClr val="bg1"/>
                          </a:solidFill>
                        </a:rPr>
                        <m:t>=</m:t>
                      </m:r>
                      <m:r>
                        <a:rPr lang="en-US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2.65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Nm</m:t>
                      </m:r>
                    </m:oMath>
                  </m:oMathPara>
                </a14:m>
                <a:endParaRPr lang="en-US" b="0" i="0">
                  <a:solidFill>
                    <a:schemeClr val="bg1"/>
                  </a:solidFill>
                  <a:latin typeface="+mn-lt"/>
                </a:endParaRPr>
              </a:p>
              <a:p>
                <a:pPr algn="ctr"/>
                <a:r>
                  <a:rPr lang="en-US" b="1" i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 </a:t>
                </a:r>
                <a:r>
                  <a:rPr lang="en-US">
                    <a:solidFill>
                      <a:schemeClr val="bg1"/>
                    </a:solidFill>
                  </a:rPr>
                  <a:t>= 0.002m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𝒎𝒂𝒙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  <m:d>
                            <m:dPr>
                              <m:ctrlP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</m:t>
                              </m:r>
                            </m:e>
                          </m:d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𝟔𝟓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𝟎𝟎𝟐</m:t>
                          </m:r>
                        </m:den>
                      </m:f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𝟏𝟔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𝑲𝑵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  <a:p>
                <a:pPr algn="ctr"/>
                <a:r>
                  <a:rPr lang="en-US" b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4.16KN = 935lbf</a:t>
                </a:r>
              </a:p>
              <a:p>
                <a:pPr algn="ctr"/>
                <a:endParaRPr lang="en-US" b="1" i="1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endParaRPr lang="en-US" b="1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EDDFD64-4FB1-C108-E5B4-0105D1FC55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455" y="3238368"/>
                <a:ext cx="3903439" cy="2309623"/>
              </a:xfrm>
              <a:prstGeom prst="roundRect">
                <a:avLst/>
              </a:prstGeom>
              <a:blipFill>
                <a:blip r:embed="rId15"/>
                <a:stretch>
                  <a:fillRect t="-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755ACD4-B5C4-6E75-EC31-13BB77A93403}"/>
              </a:ext>
            </a:extLst>
          </p:cNvPr>
          <p:cNvCxnSpPr>
            <a:cxnSpLocks/>
          </p:cNvCxnSpPr>
          <p:nvPr/>
        </p:nvCxnSpPr>
        <p:spPr>
          <a:xfrm flipV="1">
            <a:off x="1458708" y="3501119"/>
            <a:ext cx="0" cy="224428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078AF5-5DDB-3E04-C992-592535EDD4BF}"/>
              </a:ext>
            </a:extLst>
          </p:cNvPr>
          <p:cNvCxnSpPr>
            <a:cxnSpLocks/>
          </p:cNvCxnSpPr>
          <p:nvPr/>
        </p:nvCxnSpPr>
        <p:spPr>
          <a:xfrm flipV="1">
            <a:off x="3516108" y="3412339"/>
            <a:ext cx="667084" cy="2179792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3D5D40-7E43-8728-A193-F0C76569AE20}"/>
              </a:ext>
            </a:extLst>
          </p:cNvPr>
          <p:cNvCxnSpPr>
            <a:cxnSpLocks/>
          </p:cNvCxnSpPr>
          <p:nvPr/>
        </p:nvCxnSpPr>
        <p:spPr>
          <a:xfrm flipV="1">
            <a:off x="4982958" y="3412339"/>
            <a:ext cx="0" cy="2061785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F883670-6468-4FA9-7C6F-AB893A9C16BB}"/>
              </a:ext>
            </a:extLst>
          </p:cNvPr>
          <p:cNvSpPr/>
          <p:nvPr/>
        </p:nvSpPr>
        <p:spPr>
          <a:xfrm>
            <a:off x="2718362" y="5341628"/>
            <a:ext cx="1464830" cy="68303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Lead Screw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BB72416-57E2-EFEF-E515-D3FC458E2332}"/>
              </a:ext>
            </a:extLst>
          </p:cNvPr>
          <p:cNvSpPr/>
          <p:nvPr/>
        </p:nvSpPr>
        <p:spPr>
          <a:xfrm>
            <a:off x="4553873" y="5341628"/>
            <a:ext cx="1605535" cy="68303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Screw Plate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A33D903-B2AE-E38E-3BE0-83A78A9DEF5F}"/>
              </a:ext>
            </a:extLst>
          </p:cNvPr>
          <p:cNvSpPr/>
          <p:nvPr/>
        </p:nvSpPr>
        <p:spPr>
          <a:xfrm>
            <a:off x="876300" y="5341628"/>
            <a:ext cx="1173455" cy="68303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Motor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BBFD8BB-1B16-5BF1-F86E-D65DB45CDEF4}"/>
              </a:ext>
            </a:extLst>
          </p:cNvPr>
          <p:cNvSpPr/>
          <p:nvPr/>
        </p:nvSpPr>
        <p:spPr>
          <a:xfrm>
            <a:off x="1751410" y="1168134"/>
            <a:ext cx="3529395" cy="430567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Top View of Motor-Screw System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6780DED-2933-3B84-67DB-8D8960C97305}"/>
              </a:ext>
            </a:extLst>
          </p:cNvPr>
          <p:cNvSpPr/>
          <p:nvPr/>
        </p:nvSpPr>
        <p:spPr>
          <a:xfrm>
            <a:off x="7230215" y="401465"/>
            <a:ext cx="2831089" cy="1012221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CORE DESIGN PRINCIPLE:</a:t>
            </a:r>
          </a:p>
          <a:p>
            <a:pPr algn="ctr"/>
            <a:r>
              <a:rPr lang="en-US" b="1">
                <a:solidFill>
                  <a:schemeClr val="bg1"/>
                </a:solidFill>
              </a:rPr>
              <a:t>Locked Configuration on Power Loss</a:t>
            </a:r>
          </a:p>
        </p:txBody>
      </p:sp>
    </p:spTree>
    <p:extLst>
      <p:ext uri="{BB962C8B-B14F-4D97-AF65-F5344CB8AC3E}">
        <p14:creationId xmlns:p14="http://schemas.microsoft.com/office/powerpoint/2010/main" val="510468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9D53776-320D-B1C9-3DFE-87B97E34B886}"/>
              </a:ext>
            </a:extLst>
          </p:cNvPr>
          <p:cNvSpPr/>
          <p:nvPr/>
        </p:nvSpPr>
        <p:spPr>
          <a:xfrm>
            <a:off x="344059" y="1363255"/>
            <a:ext cx="10397922" cy="5597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187359-E58E-D545-6A5B-A7507AD7482E}"/>
              </a:ext>
            </a:extLst>
          </p:cNvPr>
          <p:cNvSpPr/>
          <p:nvPr/>
        </p:nvSpPr>
        <p:spPr>
          <a:xfrm>
            <a:off x="10599762" y="-8877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 descr="Box trolley with solid fill">
            <a:extLst>
              <a:ext uri="{FF2B5EF4-FFF2-40B4-BE49-F238E27FC236}">
                <a16:creationId xmlns:a16="http://schemas.microsoft.com/office/drawing/2014/main" id="{1CFA1D64-DEE5-C9AF-FB1E-6D4610B2B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38400" y="1191108"/>
            <a:ext cx="1160553" cy="1160553"/>
          </a:xfrm>
          <a:prstGeom prst="rect">
            <a:avLst/>
          </a:prstGeom>
        </p:spPr>
      </p:pic>
      <p:pic>
        <p:nvPicPr>
          <p:cNvPr id="18" name="Graphic 17" descr="Illustrator with solid fill">
            <a:extLst>
              <a:ext uri="{FF2B5EF4-FFF2-40B4-BE49-F238E27FC236}">
                <a16:creationId xmlns:a16="http://schemas.microsoft.com/office/drawing/2014/main" id="{D59A2F5D-9078-5D54-CD3D-4248E2AB97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6359" y="2556537"/>
            <a:ext cx="1164634" cy="1164634"/>
          </a:xfrm>
          <a:prstGeom prst="rect">
            <a:avLst/>
          </a:prstGeom>
        </p:spPr>
      </p:pic>
      <p:pic>
        <p:nvPicPr>
          <p:cNvPr id="19" name="Graphic 18" descr="Clipboard with solid fill">
            <a:extLst>
              <a:ext uri="{FF2B5EF4-FFF2-40B4-BE49-F238E27FC236}">
                <a16:creationId xmlns:a16="http://schemas.microsoft.com/office/drawing/2014/main" id="{68CFC5FF-407C-36FB-C5D0-6FE4B56E15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05532" y="3847281"/>
            <a:ext cx="1163770" cy="1163770"/>
          </a:xfrm>
          <a:prstGeom prst="rect">
            <a:avLst/>
          </a:prstGeom>
        </p:spPr>
      </p:pic>
      <p:pic>
        <p:nvPicPr>
          <p:cNvPr id="20" name="Graphic 19" descr="Questions with solid fill">
            <a:extLst>
              <a:ext uri="{FF2B5EF4-FFF2-40B4-BE49-F238E27FC236}">
                <a16:creationId xmlns:a16="http://schemas.microsoft.com/office/drawing/2014/main" id="{7798323C-EB37-E4A9-3F05-BD8E5D6082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99705" y="5117581"/>
            <a:ext cx="1169597" cy="1169597"/>
          </a:xfrm>
          <a:prstGeom prst="rect">
            <a:avLst/>
          </a:prstGeom>
        </p:spPr>
      </p:pic>
      <p:pic>
        <p:nvPicPr>
          <p:cNvPr id="21" name="Graphic 20" descr="Users with solid fill">
            <a:extLst>
              <a:ext uri="{FF2B5EF4-FFF2-40B4-BE49-F238E27FC236}">
                <a16:creationId xmlns:a16="http://schemas.microsoft.com/office/drawing/2014/main" id="{58C61152-5710-DB22-67B6-58D1279B5C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34319" y="186562"/>
            <a:ext cx="1169597" cy="116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C17711-46BE-17DF-F8B6-613138147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687" y="-682827"/>
            <a:ext cx="10058400" cy="1450757"/>
          </a:xfrm>
        </p:spPr>
        <p:txBody>
          <a:bodyPr/>
          <a:lstStyle/>
          <a:p>
            <a:r>
              <a:rPr lang="en-US"/>
              <a:t>Motor Block – Cable Routing Mockup</a:t>
            </a:r>
          </a:p>
        </p:txBody>
      </p:sp>
      <p:pic>
        <p:nvPicPr>
          <p:cNvPr id="13" name="Picture 12" descr="A close-up of a mechanical device&#10;&#10;Description automatically generated">
            <a:extLst>
              <a:ext uri="{FF2B5EF4-FFF2-40B4-BE49-F238E27FC236}">
                <a16:creationId xmlns:a16="http://schemas.microsoft.com/office/drawing/2014/main" id="{180A5E0C-736C-49FF-54D2-2A717EC7EEA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1" t="18483" r="9505" b="13225"/>
          <a:stretch/>
        </p:blipFill>
        <p:spPr bwMode="auto">
          <a:xfrm>
            <a:off x="1336733" y="983902"/>
            <a:ext cx="8520501" cy="50344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57E5EA-5348-F20A-8616-E8D9F71AD2D2}"/>
              </a:ext>
            </a:extLst>
          </p:cNvPr>
          <p:cNvCxnSpPr>
            <a:cxnSpLocks/>
          </p:cNvCxnSpPr>
          <p:nvPr/>
        </p:nvCxnSpPr>
        <p:spPr>
          <a:xfrm flipH="1" flipV="1">
            <a:off x="2487050" y="2751996"/>
            <a:ext cx="1570578" cy="1005171"/>
          </a:xfrm>
          <a:prstGeom prst="line">
            <a:avLst/>
          </a:prstGeom>
          <a:ln w="38100">
            <a:solidFill>
              <a:srgbClr val="FF0000"/>
            </a:solidFill>
            <a:head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98697DF-8702-B0FF-6AF9-8F3B8D266234}"/>
              </a:ext>
            </a:extLst>
          </p:cNvPr>
          <p:cNvCxnSpPr>
            <a:cxnSpLocks/>
          </p:cNvCxnSpPr>
          <p:nvPr/>
        </p:nvCxnSpPr>
        <p:spPr>
          <a:xfrm flipH="1" flipV="1">
            <a:off x="2794547" y="2091654"/>
            <a:ext cx="2109570" cy="13206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91BD442-D659-70A4-2E8C-281BDFDE1AC4}"/>
              </a:ext>
            </a:extLst>
          </p:cNvPr>
          <p:cNvCxnSpPr>
            <a:cxnSpLocks/>
          </p:cNvCxnSpPr>
          <p:nvPr/>
        </p:nvCxnSpPr>
        <p:spPr>
          <a:xfrm flipH="1" flipV="1">
            <a:off x="4892960" y="3383385"/>
            <a:ext cx="668740" cy="16923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4C4AB81-A400-01A1-ACB1-9CD65AB9FBFE}"/>
              </a:ext>
            </a:extLst>
          </p:cNvPr>
          <p:cNvCxnSpPr>
            <a:cxnSpLocks/>
          </p:cNvCxnSpPr>
          <p:nvPr/>
        </p:nvCxnSpPr>
        <p:spPr>
          <a:xfrm flipH="1" flipV="1">
            <a:off x="5153514" y="3394509"/>
            <a:ext cx="493131" cy="288471"/>
          </a:xfrm>
          <a:prstGeom prst="line">
            <a:avLst/>
          </a:prstGeom>
          <a:ln w="38100">
            <a:solidFill>
              <a:srgbClr val="0070C0"/>
            </a:solidFill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4F6AA1E-EB0A-BB99-536E-BF67C493156F}"/>
              </a:ext>
            </a:extLst>
          </p:cNvPr>
          <p:cNvCxnSpPr>
            <a:cxnSpLocks/>
          </p:cNvCxnSpPr>
          <p:nvPr/>
        </p:nvCxnSpPr>
        <p:spPr>
          <a:xfrm flipH="1" flipV="1">
            <a:off x="5642114" y="3666696"/>
            <a:ext cx="289593" cy="91831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4A41A1A-1A86-41C8-7EEB-AB06DD375102}"/>
              </a:ext>
            </a:extLst>
          </p:cNvPr>
          <p:cNvCxnSpPr>
            <a:cxnSpLocks/>
          </p:cNvCxnSpPr>
          <p:nvPr/>
        </p:nvCxnSpPr>
        <p:spPr>
          <a:xfrm flipH="1" flipV="1">
            <a:off x="7128620" y="3146824"/>
            <a:ext cx="462694" cy="324639"/>
          </a:xfrm>
          <a:prstGeom prst="line">
            <a:avLst/>
          </a:prstGeom>
          <a:ln w="38100">
            <a:solidFill>
              <a:srgbClr val="0070C0"/>
            </a:solidFill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DE5860-2582-7FFF-BCA3-8DBF8270F458}"/>
              </a:ext>
            </a:extLst>
          </p:cNvPr>
          <p:cNvCxnSpPr>
            <a:cxnSpLocks/>
          </p:cNvCxnSpPr>
          <p:nvPr/>
        </p:nvCxnSpPr>
        <p:spPr>
          <a:xfrm flipH="1" flipV="1">
            <a:off x="7613855" y="3433668"/>
            <a:ext cx="289593" cy="91831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7F80A71-EACE-E741-59AA-011AF24E4719}"/>
              </a:ext>
            </a:extLst>
          </p:cNvPr>
          <p:cNvCxnSpPr>
            <a:cxnSpLocks/>
          </p:cNvCxnSpPr>
          <p:nvPr/>
        </p:nvCxnSpPr>
        <p:spPr>
          <a:xfrm flipH="1" flipV="1">
            <a:off x="6311938" y="1617031"/>
            <a:ext cx="2136737" cy="132554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BD417E4-14CC-53F7-4610-D6B0D44C9DA6}"/>
              </a:ext>
            </a:extLst>
          </p:cNvPr>
          <p:cNvCxnSpPr>
            <a:cxnSpLocks/>
          </p:cNvCxnSpPr>
          <p:nvPr/>
        </p:nvCxnSpPr>
        <p:spPr>
          <a:xfrm flipH="1" flipV="1">
            <a:off x="8425849" y="2918472"/>
            <a:ext cx="596850" cy="14335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16">
            <a:extLst>
              <a:ext uri="{FF2B5EF4-FFF2-40B4-BE49-F238E27FC236}">
                <a16:creationId xmlns:a16="http://schemas.microsoft.com/office/drawing/2014/main" id="{5031CC34-16D2-3241-1450-97AAAE9A2ED6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25</a:t>
            </a:fld>
            <a:endParaRPr lang="en-US" sz="200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ADD3E91-B85D-2AA8-E948-1B63A294C0C5}"/>
              </a:ext>
            </a:extLst>
          </p:cNvPr>
          <p:cNvSpPr/>
          <p:nvPr/>
        </p:nvSpPr>
        <p:spPr>
          <a:xfrm>
            <a:off x="5319915" y="5786977"/>
            <a:ext cx="1984045" cy="430567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Cable Routing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7C83241-EF35-2A79-FB80-849087AB1909}"/>
              </a:ext>
            </a:extLst>
          </p:cNvPr>
          <p:cNvSpPr/>
          <p:nvPr/>
        </p:nvSpPr>
        <p:spPr>
          <a:xfrm>
            <a:off x="122698" y="5237596"/>
            <a:ext cx="1984045" cy="100728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>
                <a:solidFill>
                  <a:schemeClr val="tx1"/>
                </a:solidFill>
              </a:rPr>
              <a:t>Legend</a:t>
            </a:r>
          </a:p>
          <a:p>
            <a:pPr algn="ctr"/>
            <a:r>
              <a:rPr lang="en-US" b="1">
                <a:solidFill>
                  <a:srgbClr val="0070C0"/>
                </a:solidFill>
              </a:rPr>
              <a:t>Pulling</a:t>
            </a:r>
          </a:p>
          <a:p>
            <a:pPr algn="ctr"/>
            <a:r>
              <a:rPr lang="en-US" b="1">
                <a:solidFill>
                  <a:srgbClr val="FF0000"/>
                </a:solidFill>
              </a:rPr>
              <a:t>Slacking</a:t>
            </a:r>
          </a:p>
        </p:txBody>
      </p:sp>
    </p:spTree>
    <p:extLst>
      <p:ext uri="{BB962C8B-B14F-4D97-AF65-F5344CB8AC3E}">
        <p14:creationId xmlns:p14="http://schemas.microsoft.com/office/powerpoint/2010/main" val="2446000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05FD7CA-FB49-DDCC-EF10-69C5540FAEC6}"/>
              </a:ext>
            </a:extLst>
          </p:cNvPr>
          <p:cNvSpPr/>
          <p:nvPr/>
        </p:nvSpPr>
        <p:spPr>
          <a:xfrm>
            <a:off x="876300" y="1552575"/>
            <a:ext cx="10410825" cy="4533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6876F1-7198-0C37-97EE-785F505FBD06}"/>
              </a:ext>
            </a:extLst>
          </p:cNvPr>
          <p:cNvSpPr/>
          <p:nvPr/>
        </p:nvSpPr>
        <p:spPr>
          <a:xfrm>
            <a:off x="10599762" y="-8877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Box trolley with solid fill">
            <a:extLst>
              <a:ext uri="{FF2B5EF4-FFF2-40B4-BE49-F238E27FC236}">
                <a16:creationId xmlns:a16="http://schemas.microsoft.com/office/drawing/2014/main" id="{F6D34472-2CB1-3A0E-9425-9C5FB9853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38400" y="1191108"/>
            <a:ext cx="1160553" cy="1160553"/>
          </a:xfrm>
          <a:prstGeom prst="rect">
            <a:avLst/>
          </a:prstGeom>
        </p:spPr>
      </p:pic>
      <p:pic>
        <p:nvPicPr>
          <p:cNvPr id="17" name="Graphic 16" descr="Illustrator with solid fill">
            <a:extLst>
              <a:ext uri="{FF2B5EF4-FFF2-40B4-BE49-F238E27FC236}">
                <a16:creationId xmlns:a16="http://schemas.microsoft.com/office/drawing/2014/main" id="{0E47DE4E-8EA4-EDDD-724F-A3D297C77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6359" y="2556537"/>
            <a:ext cx="1164634" cy="1164634"/>
          </a:xfrm>
          <a:prstGeom prst="rect">
            <a:avLst/>
          </a:prstGeom>
        </p:spPr>
      </p:pic>
      <p:pic>
        <p:nvPicPr>
          <p:cNvPr id="18" name="Graphic 17" descr="Clipboard with solid fill">
            <a:extLst>
              <a:ext uri="{FF2B5EF4-FFF2-40B4-BE49-F238E27FC236}">
                <a16:creationId xmlns:a16="http://schemas.microsoft.com/office/drawing/2014/main" id="{E824901D-9C40-26DE-2B3F-87810BDA19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05532" y="3847281"/>
            <a:ext cx="1163770" cy="1163770"/>
          </a:xfrm>
          <a:prstGeom prst="rect">
            <a:avLst/>
          </a:prstGeom>
        </p:spPr>
      </p:pic>
      <p:pic>
        <p:nvPicPr>
          <p:cNvPr id="19" name="Graphic 18" descr="Questions with solid fill">
            <a:extLst>
              <a:ext uri="{FF2B5EF4-FFF2-40B4-BE49-F238E27FC236}">
                <a16:creationId xmlns:a16="http://schemas.microsoft.com/office/drawing/2014/main" id="{51FA1777-675B-A4CB-BCA2-05BD85B880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99705" y="5117581"/>
            <a:ext cx="1169597" cy="1169597"/>
          </a:xfrm>
          <a:prstGeom prst="rect">
            <a:avLst/>
          </a:prstGeom>
        </p:spPr>
      </p:pic>
      <p:pic>
        <p:nvPicPr>
          <p:cNvPr id="20" name="Graphic 19" descr="Users with solid fill">
            <a:extLst>
              <a:ext uri="{FF2B5EF4-FFF2-40B4-BE49-F238E27FC236}">
                <a16:creationId xmlns:a16="http://schemas.microsoft.com/office/drawing/2014/main" id="{8F024D13-80AE-49DE-E274-40DFF9DF37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34319" y="186562"/>
            <a:ext cx="1169597" cy="116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C17711-46BE-17DF-F8B6-613138147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687" y="-599892"/>
            <a:ext cx="10058400" cy="1450757"/>
          </a:xfrm>
        </p:spPr>
        <p:txBody>
          <a:bodyPr/>
          <a:lstStyle/>
          <a:p>
            <a:r>
              <a:rPr lang="en-US"/>
              <a:t>Motor Block – Pulley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63F575-2EEC-B75E-E5C6-8676AD1D9F7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5" b="30067"/>
          <a:stretch/>
        </p:blipFill>
        <p:spPr bwMode="auto">
          <a:xfrm>
            <a:off x="239331" y="1068008"/>
            <a:ext cx="10321111" cy="383779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Slide Number Placeholder 16">
            <a:extLst>
              <a:ext uri="{FF2B5EF4-FFF2-40B4-BE49-F238E27FC236}">
                <a16:creationId xmlns:a16="http://schemas.microsoft.com/office/drawing/2014/main" id="{0A7F8477-3B36-5F96-BD7B-E34CBC6651CF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26</a:t>
            </a:fld>
            <a:endParaRPr lang="en-US" sz="200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9E24E9C-D0A7-FD0D-3E39-BB7EE1FE1A18}"/>
              </a:ext>
            </a:extLst>
          </p:cNvPr>
          <p:cNvSpPr/>
          <p:nvPr/>
        </p:nvSpPr>
        <p:spPr>
          <a:xfrm>
            <a:off x="4174501" y="5244316"/>
            <a:ext cx="2450770" cy="430567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Block-Pulley System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534C271-36FF-2CDB-E491-1A07EC78E16B}"/>
              </a:ext>
            </a:extLst>
          </p:cNvPr>
          <p:cNvSpPr/>
          <p:nvPr/>
        </p:nvSpPr>
        <p:spPr>
          <a:xfrm>
            <a:off x="122698" y="5237596"/>
            <a:ext cx="1984045" cy="100728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>
                <a:solidFill>
                  <a:schemeClr val="tx1"/>
                </a:solidFill>
              </a:rPr>
              <a:t>Legend</a:t>
            </a:r>
          </a:p>
          <a:p>
            <a:pPr algn="ctr"/>
            <a:r>
              <a:rPr lang="en-US" b="1">
                <a:solidFill>
                  <a:srgbClr val="0070C0"/>
                </a:solidFill>
              </a:rPr>
              <a:t>Pulling</a:t>
            </a:r>
          </a:p>
          <a:p>
            <a:pPr algn="ctr"/>
            <a:r>
              <a:rPr lang="en-US" b="1">
                <a:solidFill>
                  <a:srgbClr val="FF0000"/>
                </a:solidFill>
              </a:rPr>
              <a:t>Slacking</a:t>
            </a:r>
          </a:p>
        </p:txBody>
      </p:sp>
    </p:spTree>
    <p:extLst>
      <p:ext uri="{BB962C8B-B14F-4D97-AF65-F5344CB8AC3E}">
        <p14:creationId xmlns:p14="http://schemas.microsoft.com/office/powerpoint/2010/main" val="2511729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7CDED6C-1950-7E98-405B-B913E296971B}"/>
              </a:ext>
            </a:extLst>
          </p:cNvPr>
          <p:cNvSpPr/>
          <p:nvPr/>
        </p:nvSpPr>
        <p:spPr>
          <a:xfrm>
            <a:off x="876300" y="1552575"/>
            <a:ext cx="10410825" cy="4533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1398C7E-834D-1190-28C8-E3D1D377DD8F}"/>
              </a:ext>
            </a:extLst>
          </p:cNvPr>
          <p:cNvSpPr/>
          <p:nvPr/>
        </p:nvSpPr>
        <p:spPr>
          <a:xfrm>
            <a:off x="10599762" y="-8877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 descr="Box trolley with solid fill">
            <a:extLst>
              <a:ext uri="{FF2B5EF4-FFF2-40B4-BE49-F238E27FC236}">
                <a16:creationId xmlns:a16="http://schemas.microsoft.com/office/drawing/2014/main" id="{C62FBB4B-BF7A-0A0E-FC44-605883A8D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38400" y="1191108"/>
            <a:ext cx="1160553" cy="1160553"/>
          </a:xfrm>
          <a:prstGeom prst="rect">
            <a:avLst/>
          </a:prstGeom>
        </p:spPr>
      </p:pic>
      <p:pic>
        <p:nvPicPr>
          <p:cNvPr id="29" name="Graphic 28" descr="Illustrator with solid fill">
            <a:extLst>
              <a:ext uri="{FF2B5EF4-FFF2-40B4-BE49-F238E27FC236}">
                <a16:creationId xmlns:a16="http://schemas.microsoft.com/office/drawing/2014/main" id="{0F9B9B5D-A3D6-FD97-E9FA-0E0F51D12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6359" y="2556537"/>
            <a:ext cx="1164634" cy="1164634"/>
          </a:xfrm>
          <a:prstGeom prst="rect">
            <a:avLst/>
          </a:prstGeom>
        </p:spPr>
      </p:pic>
      <p:pic>
        <p:nvPicPr>
          <p:cNvPr id="30" name="Graphic 29" descr="Clipboard with solid fill">
            <a:extLst>
              <a:ext uri="{FF2B5EF4-FFF2-40B4-BE49-F238E27FC236}">
                <a16:creationId xmlns:a16="http://schemas.microsoft.com/office/drawing/2014/main" id="{51C28C7D-05CB-4C8B-2C6A-7613BFD7CE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05532" y="3847281"/>
            <a:ext cx="1163770" cy="1163770"/>
          </a:xfrm>
          <a:prstGeom prst="rect">
            <a:avLst/>
          </a:prstGeom>
        </p:spPr>
      </p:pic>
      <p:pic>
        <p:nvPicPr>
          <p:cNvPr id="31" name="Graphic 30" descr="Questions with solid fill">
            <a:extLst>
              <a:ext uri="{FF2B5EF4-FFF2-40B4-BE49-F238E27FC236}">
                <a16:creationId xmlns:a16="http://schemas.microsoft.com/office/drawing/2014/main" id="{F597141D-6777-A131-745F-641D98CCBA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99705" y="5117581"/>
            <a:ext cx="1169597" cy="1169597"/>
          </a:xfrm>
          <a:prstGeom prst="rect">
            <a:avLst/>
          </a:prstGeom>
        </p:spPr>
      </p:pic>
      <p:pic>
        <p:nvPicPr>
          <p:cNvPr id="32" name="Graphic 31" descr="Users with solid fill">
            <a:extLst>
              <a:ext uri="{FF2B5EF4-FFF2-40B4-BE49-F238E27FC236}">
                <a16:creationId xmlns:a16="http://schemas.microsoft.com/office/drawing/2014/main" id="{2C4865E5-E38A-6635-C2F9-9877E83F985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34319" y="186562"/>
            <a:ext cx="1169597" cy="116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C17711-46BE-17DF-F8B6-613138147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687" y="-641082"/>
            <a:ext cx="10058400" cy="1450757"/>
          </a:xfrm>
        </p:spPr>
        <p:txBody>
          <a:bodyPr/>
          <a:lstStyle/>
          <a:p>
            <a:r>
              <a:rPr lang="en-US"/>
              <a:t>Leg Assembly - Overview</a:t>
            </a:r>
          </a:p>
        </p:txBody>
      </p:sp>
      <p:pic>
        <p:nvPicPr>
          <p:cNvPr id="12" name="Picture 11" descr="A mechanical arm with a metal arm&#10;&#10;Description automatically generated with medium confidence">
            <a:extLst>
              <a:ext uri="{FF2B5EF4-FFF2-40B4-BE49-F238E27FC236}">
                <a16:creationId xmlns:a16="http://schemas.microsoft.com/office/drawing/2014/main" id="{B6B2CFCA-EABB-53ED-3761-C91090C006A2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8" b="5140"/>
          <a:stretch/>
        </p:blipFill>
        <p:spPr bwMode="auto">
          <a:xfrm>
            <a:off x="3509840" y="912037"/>
            <a:ext cx="4253151" cy="49305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B36603D-2B8E-0E63-3594-9AFABD35980A}"/>
              </a:ext>
            </a:extLst>
          </p:cNvPr>
          <p:cNvCxnSpPr>
            <a:cxnSpLocks/>
          </p:cNvCxnSpPr>
          <p:nvPr/>
        </p:nvCxnSpPr>
        <p:spPr>
          <a:xfrm flipH="1">
            <a:off x="5974469" y="1404447"/>
            <a:ext cx="3221706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0E980D1-B5E0-C7DA-6BE2-AE2F7AF67C93}"/>
              </a:ext>
            </a:extLst>
          </p:cNvPr>
          <p:cNvSpPr/>
          <p:nvPr/>
        </p:nvSpPr>
        <p:spPr>
          <a:xfrm>
            <a:off x="8939813" y="975536"/>
            <a:ext cx="1518082" cy="86113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Mounting Plate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3A9DA4E-9C6A-4F94-66EF-EF4B2C125BF6}"/>
              </a:ext>
            </a:extLst>
          </p:cNvPr>
          <p:cNvCxnSpPr>
            <a:cxnSpLocks/>
          </p:cNvCxnSpPr>
          <p:nvPr/>
        </p:nvCxnSpPr>
        <p:spPr>
          <a:xfrm flipH="1">
            <a:off x="5757279" y="4109960"/>
            <a:ext cx="3221706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2A4E1E2-7E0F-085C-EA5A-C6E74F66CEFD}"/>
              </a:ext>
            </a:extLst>
          </p:cNvPr>
          <p:cNvSpPr/>
          <p:nvPr/>
        </p:nvSpPr>
        <p:spPr>
          <a:xfrm>
            <a:off x="8939813" y="3677444"/>
            <a:ext cx="1518082" cy="86113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Lower Leg Segment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9A2E920-898B-2101-F98A-3B73B7BED243}"/>
              </a:ext>
            </a:extLst>
          </p:cNvPr>
          <p:cNvCxnSpPr>
            <a:cxnSpLocks/>
          </p:cNvCxnSpPr>
          <p:nvPr/>
        </p:nvCxnSpPr>
        <p:spPr>
          <a:xfrm>
            <a:off x="1405428" y="2846901"/>
            <a:ext cx="3828423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D2407E7-13C4-10A9-538A-9A7806993C86}"/>
              </a:ext>
            </a:extLst>
          </p:cNvPr>
          <p:cNvSpPr/>
          <p:nvPr/>
        </p:nvSpPr>
        <p:spPr>
          <a:xfrm>
            <a:off x="304887" y="2427805"/>
            <a:ext cx="1518082" cy="86113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Upper Leg Segment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8C4B00B-ACA7-1F7E-1FBC-5C1D90C26AE4}"/>
              </a:ext>
            </a:extLst>
          </p:cNvPr>
          <p:cNvCxnSpPr>
            <a:cxnSpLocks/>
          </p:cNvCxnSpPr>
          <p:nvPr/>
        </p:nvCxnSpPr>
        <p:spPr>
          <a:xfrm>
            <a:off x="1631376" y="1800159"/>
            <a:ext cx="3288962" cy="1013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8877EF3-1D82-094E-F42A-454218B14139}"/>
              </a:ext>
            </a:extLst>
          </p:cNvPr>
          <p:cNvSpPr/>
          <p:nvPr/>
        </p:nvSpPr>
        <p:spPr>
          <a:xfrm>
            <a:off x="304887" y="1363061"/>
            <a:ext cx="1518082" cy="86113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Upper Pulleys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1746349-6455-5F67-56EF-9EE275797A28}"/>
              </a:ext>
            </a:extLst>
          </p:cNvPr>
          <p:cNvCxnSpPr>
            <a:cxnSpLocks/>
          </p:cNvCxnSpPr>
          <p:nvPr/>
        </p:nvCxnSpPr>
        <p:spPr>
          <a:xfrm flipH="1">
            <a:off x="6345107" y="5390369"/>
            <a:ext cx="3221706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C769E49-3DF0-1630-653C-49B430979F40}"/>
              </a:ext>
            </a:extLst>
          </p:cNvPr>
          <p:cNvSpPr/>
          <p:nvPr/>
        </p:nvSpPr>
        <p:spPr>
          <a:xfrm>
            <a:off x="8939813" y="4959802"/>
            <a:ext cx="1518082" cy="86113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Wheel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D6C0715-F5D7-559B-787F-05333A87995F}"/>
              </a:ext>
            </a:extLst>
          </p:cNvPr>
          <p:cNvCxnSpPr>
            <a:cxnSpLocks/>
          </p:cNvCxnSpPr>
          <p:nvPr/>
        </p:nvCxnSpPr>
        <p:spPr>
          <a:xfrm>
            <a:off x="1091915" y="5240525"/>
            <a:ext cx="3828423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927CC5D-45F9-E380-E70A-E56CD0AB8CCD}"/>
              </a:ext>
            </a:extLst>
          </p:cNvPr>
          <p:cNvSpPr/>
          <p:nvPr/>
        </p:nvSpPr>
        <p:spPr>
          <a:xfrm>
            <a:off x="304887" y="4809958"/>
            <a:ext cx="1518082" cy="86113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Motor</a:t>
            </a:r>
          </a:p>
        </p:txBody>
      </p:sp>
      <p:sp>
        <p:nvSpPr>
          <p:cNvPr id="3" name="Slide Number Placeholder 16">
            <a:extLst>
              <a:ext uri="{FF2B5EF4-FFF2-40B4-BE49-F238E27FC236}">
                <a16:creationId xmlns:a16="http://schemas.microsoft.com/office/drawing/2014/main" id="{8606B1EA-0432-60CC-B0D7-39FBEE9B7E23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27</a:t>
            </a:fld>
            <a:endParaRPr lang="en-US" sz="200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9B4BF28-9539-E98C-11FA-08241306CE44}"/>
              </a:ext>
            </a:extLst>
          </p:cNvPr>
          <p:cNvSpPr/>
          <p:nvPr/>
        </p:nvSpPr>
        <p:spPr>
          <a:xfrm>
            <a:off x="5112919" y="5856982"/>
            <a:ext cx="1288720" cy="430567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Leg System</a:t>
            </a:r>
          </a:p>
        </p:txBody>
      </p:sp>
    </p:spTree>
    <p:extLst>
      <p:ext uri="{BB962C8B-B14F-4D97-AF65-F5344CB8AC3E}">
        <p14:creationId xmlns:p14="http://schemas.microsoft.com/office/powerpoint/2010/main" val="4197919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795E176-18F4-2FD7-0B4E-F947605CA21A}"/>
              </a:ext>
            </a:extLst>
          </p:cNvPr>
          <p:cNvSpPr>
            <a:spLocks/>
          </p:cNvSpPr>
          <p:nvPr/>
        </p:nvSpPr>
        <p:spPr>
          <a:xfrm>
            <a:off x="971550" y="1409700"/>
            <a:ext cx="10267580" cy="561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72AF5-D9BA-F1E3-8BE5-A1F8918D1C2A}"/>
              </a:ext>
            </a:extLst>
          </p:cNvPr>
          <p:cNvSpPr/>
          <p:nvPr/>
        </p:nvSpPr>
        <p:spPr>
          <a:xfrm>
            <a:off x="10599762" y="-8877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 descr="Box trolley with solid fill">
            <a:extLst>
              <a:ext uri="{FF2B5EF4-FFF2-40B4-BE49-F238E27FC236}">
                <a16:creationId xmlns:a16="http://schemas.microsoft.com/office/drawing/2014/main" id="{787A2A72-750D-0333-9D1C-786599B5C9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38400" y="1191108"/>
            <a:ext cx="1160553" cy="1160553"/>
          </a:xfrm>
          <a:prstGeom prst="rect">
            <a:avLst/>
          </a:prstGeom>
        </p:spPr>
      </p:pic>
      <p:pic>
        <p:nvPicPr>
          <p:cNvPr id="16" name="Graphic 15" descr="Illustrator with solid fill">
            <a:extLst>
              <a:ext uri="{FF2B5EF4-FFF2-40B4-BE49-F238E27FC236}">
                <a16:creationId xmlns:a16="http://schemas.microsoft.com/office/drawing/2014/main" id="{7B7607A3-6874-4897-21BA-0086311B52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6359" y="2556537"/>
            <a:ext cx="1164634" cy="1164634"/>
          </a:xfrm>
          <a:prstGeom prst="rect">
            <a:avLst/>
          </a:prstGeom>
        </p:spPr>
      </p:pic>
      <p:pic>
        <p:nvPicPr>
          <p:cNvPr id="17" name="Graphic 16" descr="Clipboard with solid fill">
            <a:extLst>
              <a:ext uri="{FF2B5EF4-FFF2-40B4-BE49-F238E27FC236}">
                <a16:creationId xmlns:a16="http://schemas.microsoft.com/office/drawing/2014/main" id="{7DC89970-DD66-70CC-ADF7-5453C22037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05532" y="3847281"/>
            <a:ext cx="1163770" cy="1163770"/>
          </a:xfrm>
          <a:prstGeom prst="rect">
            <a:avLst/>
          </a:prstGeom>
        </p:spPr>
      </p:pic>
      <p:pic>
        <p:nvPicPr>
          <p:cNvPr id="18" name="Graphic 17" descr="Questions with solid fill">
            <a:extLst>
              <a:ext uri="{FF2B5EF4-FFF2-40B4-BE49-F238E27FC236}">
                <a16:creationId xmlns:a16="http://schemas.microsoft.com/office/drawing/2014/main" id="{08632E2F-ECB9-BCD7-31E9-47F42D0D98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99705" y="5117581"/>
            <a:ext cx="1169597" cy="1169597"/>
          </a:xfrm>
          <a:prstGeom prst="rect">
            <a:avLst/>
          </a:prstGeom>
        </p:spPr>
      </p:pic>
      <p:pic>
        <p:nvPicPr>
          <p:cNvPr id="19" name="Graphic 18" descr="Users with solid fill">
            <a:extLst>
              <a:ext uri="{FF2B5EF4-FFF2-40B4-BE49-F238E27FC236}">
                <a16:creationId xmlns:a16="http://schemas.microsoft.com/office/drawing/2014/main" id="{FBFFB4CB-07FE-7FCC-F1E3-ABA9F2A4AA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34319" y="186562"/>
            <a:ext cx="1169597" cy="116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C17711-46BE-17DF-F8B6-613138147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687" y="-599892"/>
            <a:ext cx="10058400" cy="1450757"/>
          </a:xfrm>
        </p:spPr>
        <p:txBody>
          <a:bodyPr/>
          <a:lstStyle/>
          <a:p>
            <a:r>
              <a:rPr lang="en-US"/>
              <a:t>Leg Assembly – Pulley Configuration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6ED3E4-D432-1C5F-4638-12DC305A115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156" b="25767"/>
          <a:stretch/>
        </p:blipFill>
        <p:spPr bwMode="auto">
          <a:xfrm>
            <a:off x="494955" y="885925"/>
            <a:ext cx="4756522" cy="467068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Picture 23" descr="A screenshot of a video game&#10;&#10;Description automatically generated">
            <a:extLst>
              <a:ext uri="{FF2B5EF4-FFF2-40B4-BE49-F238E27FC236}">
                <a16:creationId xmlns:a16="http://schemas.microsoft.com/office/drawing/2014/main" id="{6694A453-6DE9-0C4C-3A81-9E87A5A13010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34" t="3594" b="4073"/>
          <a:stretch/>
        </p:blipFill>
        <p:spPr bwMode="auto">
          <a:xfrm>
            <a:off x="5710579" y="1029220"/>
            <a:ext cx="4024585" cy="438409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26FB3A2-BC2E-FF6A-CD49-3B64707A0D41}"/>
              </a:ext>
            </a:extLst>
          </p:cNvPr>
          <p:cNvSpPr/>
          <p:nvPr/>
        </p:nvSpPr>
        <p:spPr>
          <a:xfrm>
            <a:off x="2114175" y="5499619"/>
            <a:ext cx="1518082" cy="385413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Top View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FC8D223-6C92-3910-FE10-3D28CB00B997}"/>
              </a:ext>
            </a:extLst>
          </p:cNvPr>
          <p:cNvSpPr/>
          <p:nvPr/>
        </p:nvSpPr>
        <p:spPr>
          <a:xfrm>
            <a:off x="7668443" y="5499619"/>
            <a:ext cx="1518082" cy="385413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Side View</a:t>
            </a:r>
          </a:p>
        </p:txBody>
      </p:sp>
      <p:sp>
        <p:nvSpPr>
          <p:cNvPr id="12" name="Slide Number Placeholder 16">
            <a:extLst>
              <a:ext uri="{FF2B5EF4-FFF2-40B4-BE49-F238E27FC236}">
                <a16:creationId xmlns:a16="http://schemas.microsoft.com/office/drawing/2014/main" id="{5E8A6502-A762-B579-1E1B-3A6F6FC537B5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28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7295537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FE6E05B-D77F-A4DD-6E69-B63D94B16C44}"/>
              </a:ext>
            </a:extLst>
          </p:cNvPr>
          <p:cNvSpPr/>
          <p:nvPr/>
        </p:nvSpPr>
        <p:spPr>
          <a:xfrm>
            <a:off x="971550" y="1409700"/>
            <a:ext cx="10267580" cy="561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B7740A-9DDE-4D93-CBD7-56C42E8814C1}"/>
              </a:ext>
            </a:extLst>
          </p:cNvPr>
          <p:cNvSpPr/>
          <p:nvPr/>
        </p:nvSpPr>
        <p:spPr>
          <a:xfrm>
            <a:off x="10599762" y="-8877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 descr="Box trolley with solid fill">
            <a:extLst>
              <a:ext uri="{FF2B5EF4-FFF2-40B4-BE49-F238E27FC236}">
                <a16:creationId xmlns:a16="http://schemas.microsoft.com/office/drawing/2014/main" id="{1FC12C6F-60FF-0712-FE34-838C10F7E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38400" y="1191108"/>
            <a:ext cx="1160553" cy="1160553"/>
          </a:xfrm>
          <a:prstGeom prst="rect">
            <a:avLst/>
          </a:prstGeom>
        </p:spPr>
      </p:pic>
      <p:pic>
        <p:nvPicPr>
          <p:cNvPr id="19" name="Graphic 18" descr="Illustrator with solid fill">
            <a:extLst>
              <a:ext uri="{FF2B5EF4-FFF2-40B4-BE49-F238E27FC236}">
                <a16:creationId xmlns:a16="http://schemas.microsoft.com/office/drawing/2014/main" id="{DF59A988-B146-1C44-BBC3-164DF85603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6359" y="2556537"/>
            <a:ext cx="1164634" cy="1164634"/>
          </a:xfrm>
          <a:prstGeom prst="rect">
            <a:avLst/>
          </a:prstGeom>
        </p:spPr>
      </p:pic>
      <p:pic>
        <p:nvPicPr>
          <p:cNvPr id="20" name="Graphic 19" descr="Clipboard with solid fill">
            <a:extLst>
              <a:ext uri="{FF2B5EF4-FFF2-40B4-BE49-F238E27FC236}">
                <a16:creationId xmlns:a16="http://schemas.microsoft.com/office/drawing/2014/main" id="{54D26350-51CD-7B1B-FAC3-7870D3517E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05532" y="3847281"/>
            <a:ext cx="1163770" cy="1163770"/>
          </a:xfrm>
          <a:prstGeom prst="rect">
            <a:avLst/>
          </a:prstGeom>
        </p:spPr>
      </p:pic>
      <p:pic>
        <p:nvPicPr>
          <p:cNvPr id="21" name="Graphic 20" descr="Questions with solid fill">
            <a:extLst>
              <a:ext uri="{FF2B5EF4-FFF2-40B4-BE49-F238E27FC236}">
                <a16:creationId xmlns:a16="http://schemas.microsoft.com/office/drawing/2014/main" id="{DC671AE0-20A7-D1DD-B31F-0AE485AF5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99705" y="5117581"/>
            <a:ext cx="1169597" cy="1169597"/>
          </a:xfrm>
          <a:prstGeom prst="rect">
            <a:avLst/>
          </a:prstGeom>
        </p:spPr>
      </p:pic>
      <p:pic>
        <p:nvPicPr>
          <p:cNvPr id="22" name="Graphic 21" descr="Users with solid fill">
            <a:extLst>
              <a:ext uri="{FF2B5EF4-FFF2-40B4-BE49-F238E27FC236}">
                <a16:creationId xmlns:a16="http://schemas.microsoft.com/office/drawing/2014/main" id="{44B383FE-A2F1-4349-65F6-6938AECA33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34319" y="186562"/>
            <a:ext cx="1169597" cy="116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C17711-46BE-17DF-F8B6-613138147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687" y="-558242"/>
            <a:ext cx="10058400" cy="1450757"/>
          </a:xfrm>
        </p:spPr>
        <p:txBody>
          <a:bodyPr/>
          <a:lstStyle/>
          <a:p>
            <a:r>
              <a:rPr lang="en-US"/>
              <a:t>Structural Analysis - Leg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A8ECB4F7-D1D0-9804-9C43-0AC94142A7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3304241"/>
                  </p:ext>
                </p:extLst>
              </p:nvPr>
            </p:nvGraphicFramePr>
            <p:xfrm>
              <a:off x="185347" y="1033727"/>
              <a:ext cx="7491804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7268">
                      <a:extLst>
                        <a:ext uri="{9D8B030D-6E8A-4147-A177-3AD203B41FA5}">
                          <a16:colId xmlns:a16="http://schemas.microsoft.com/office/drawing/2014/main" val="3959579114"/>
                        </a:ext>
                      </a:extLst>
                    </a:gridCol>
                    <a:gridCol w="2497268">
                      <a:extLst>
                        <a:ext uri="{9D8B030D-6E8A-4147-A177-3AD203B41FA5}">
                          <a16:colId xmlns:a16="http://schemas.microsoft.com/office/drawing/2014/main" val="130910976"/>
                        </a:ext>
                      </a:extLst>
                    </a:gridCol>
                    <a:gridCol w="2497268">
                      <a:extLst>
                        <a:ext uri="{9D8B030D-6E8A-4147-A177-3AD203B41FA5}">
                          <a16:colId xmlns:a16="http://schemas.microsoft.com/office/drawing/2014/main" val="7857397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Point of Failure</a:t>
                          </a:r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Maximum Load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18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𝒎𝒂𝒙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/>
                            <a:t>)</a:t>
                          </a:r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Equation #</a:t>
                          </a:r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5835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3D Printed Leg</a:t>
                          </a:r>
                        </a:p>
                      </a:txBody>
                      <a:tcP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536.25lb</a:t>
                          </a:r>
                        </a:p>
                      </a:txBody>
                      <a:tcP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(2)</a:t>
                          </a:r>
                        </a:p>
                      </a:txBody>
                      <a:tcP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0920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Steel Shaft</a:t>
                          </a:r>
                        </a:p>
                      </a:txBody>
                      <a:tcP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741lb</a:t>
                          </a:r>
                        </a:p>
                      </a:txBody>
                      <a:tcP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(3)</a:t>
                          </a:r>
                        </a:p>
                      </a:txBody>
                      <a:tcP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09355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A8ECB4F7-D1D0-9804-9C43-0AC94142A7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3304241"/>
                  </p:ext>
                </p:extLst>
              </p:nvPr>
            </p:nvGraphicFramePr>
            <p:xfrm>
              <a:off x="185347" y="1033727"/>
              <a:ext cx="7491804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7268">
                      <a:extLst>
                        <a:ext uri="{9D8B030D-6E8A-4147-A177-3AD203B41FA5}">
                          <a16:colId xmlns:a16="http://schemas.microsoft.com/office/drawing/2014/main" val="3959579114"/>
                        </a:ext>
                      </a:extLst>
                    </a:gridCol>
                    <a:gridCol w="2497268">
                      <a:extLst>
                        <a:ext uri="{9D8B030D-6E8A-4147-A177-3AD203B41FA5}">
                          <a16:colId xmlns:a16="http://schemas.microsoft.com/office/drawing/2014/main" val="130910976"/>
                        </a:ext>
                      </a:extLst>
                    </a:gridCol>
                    <a:gridCol w="2497268">
                      <a:extLst>
                        <a:ext uri="{9D8B030D-6E8A-4147-A177-3AD203B41FA5}">
                          <a16:colId xmlns:a16="http://schemas.microsoft.com/office/drawing/2014/main" val="7857397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Point of Failure</a:t>
                          </a:r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00508" t="-6897" r="-101015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Equation #</a:t>
                          </a:r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5835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3D Printed Leg</a:t>
                          </a:r>
                        </a:p>
                      </a:txBody>
                      <a:tcP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536.25lb</a:t>
                          </a:r>
                        </a:p>
                      </a:txBody>
                      <a:tcP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(2)</a:t>
                          </a:r>
                        </a:p>
                      </a:txBody>
                      <a:tcP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0920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Steel Shaft</a:t>
                          </a:r>
                        </a:p>
                      </a:txBody>
                      <a:tcP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741lb</a:t>
                          </a:r>
                        </a:p>
                      </a:txBody>
                      <a:tcP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(3)</a:t>
                          </a:r>
                        </a:p>
                      </a:txBody>
                      <a:tcP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09355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F8173780-9285-2FEB-19BD-C5297ACA83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535383"/>
                  </p:ext>
                </p:extLst>
              </p:nvPr>
            </p:nvGraphicFramePr>
            <p:xfrm>
              <a:off x="370687" y="2146247"/>
              <a:ext cx="6925463" cy="160214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36569">
                      <a:extLst>
                        <a:ext uri="{9D8B030D-6E8A-4147-A177-3AD203B41FA5}">
                          <a16:colId xmlns:a16="http://schemas.microsoft.com/office/drawing/2014/main" val="1511177629"/>
                        </a:ext>
                      </a:extLst>
                    </a:gridCol>
                    <a:gridCol w="552450">
                      <a:extLst>
                        <a:ext uri="{9D8B030D-6E8A-4147-A177-3AD203B41FA5}">
                          <a16:colId xmlns:a16="http://schemas.microsoft.com/office/drawing/2014/main" val="2921072231"/>
                        </a:ext>
                      </a:extLst>
                    </a:gridCol>
                    <a:gridCol w="2636369">
                      <a:extLst>
                        <a:ext uri="{9D8B030D-6E8A-4147-A177-3AD203B41FA5}">
                          <a16:colId xmlns:a16="http://schemas.microsoft.com/office/drawing/2014/main" val="3889213486"/>
                        </a:ext>
                      </a:extLst>
                    </a:gridCol>
                    <a:gridCol w="600075">
                      <a:extLst>
                        <a:ext uri="{9D8B030D-6E8A-4147-A177-3AD203B41FA5}">
                          <a16:colId xmlns:a16="http://schemas.microsoft.com/office/drawing/2014/main" val="3568134026"/>
                        </a:ext>
                      </a:extLst>
                    </a:gridCol>
                  </a:tblGrid>
                  <a:tr h="694662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𝑾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𝒎𝒂𝒙</m:t>
                                    </m:r>
                                  </m:sub>
                                </m:sSub>
                                <m:r>
                                  <a:rPr lang="en-US" sz="18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𝝉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𝒖</m:t>
                                    </m:r>
                                  </m:sub>
                                </m:sSub>
                                <m:r>
                                  <a:rPr lang="en-US" sz="18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𝑨</m:t>
                                </m:r>
                              </m:oMath>
                            </m:oMathPara>
                          </a14:m>
                          <a:endParaRPr lang="en-US" sz="1800" b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>
                              <a:solidFill>
                                <a:schemeClr val="tx1"/>
                              </a:solidFill>
                            </a:rPr>
                            <a:t>(2)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𝑾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𝒎𝒂𝒙</m:t>
                                    </m:r>
                                  </m:sub>
                                </m:sSub>
                                <m:r>
                                  <a:rPr lang="en-US" sz="18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18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b="1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𝟒</m:t>
                                        </m:r>
                                        <m:r>
                                          <a:rPr lang="en-US" sz="1800" b="1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𝝈</m:t>
                                        </m:r>
                                      </m:e>
                                      <m:sub>
                                        <m:r>
                                          <a:rPr lang="en-US" sz="1800" b="1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𝒚</m:t>
                                        </m:r>
                                      </m:sub>
                                    </m:sSub>
                                    <m:r>
                                      <a:rPr lang="en-US" sz="18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𝑰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800" b="1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𝒓</m:t>
                                        </m:r>
                                      </m:e>
                                      <m:sub>
                                        <m:r>
                                          <a:rPr lang="en-US" sz="1800" b="1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𝒔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800" b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>
                              <a:solidFill>
                                <a:schemeClr val="tx1"/>
                              </a:solidFill>
                            </a:rPr>
                            <a:t>(3)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2705509"/>
                      </a:ext>
                    </a:extLst>
                  </a:tr>
                  <a:tr h="694662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𝑾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𝒎𝒂𝒙</m:t>
                                    </m:r>
                                  </m:sub>
                                </m:sSub>
                                <m:r>
                                  <a:rPr lang="en-US" sz="1800" b="1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1800" b="1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𝐌𝐚𝐱</m:t>
                                </m:r>
                                <m:r>
                                  <a:rPr lang="en-US" sz="1800" b="1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800" b="1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𝐖𝐞𝐢𝐠𝐡𝐭</m:t>
                                </m:r>
                              </m:oMath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𝝉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𝒖</m:t>
                                    </m:r>
                                  </m:sub>
                                </m:sSub>
                                <m:r>
                                  <a:rPr lang="en-US" sz="1800" b="1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1800" b="1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𝐔𝐥𝐭𝐢𝐦𝐚𝐭𝐞</m:t>
                                </m:r>
                                <m:r>
                                  <a:rPr lang="en-US" sz="1800" b="1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800" b="1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𝐒𝐡𝐞𝐚𝐫</m:t>
                                </m:r>
                                <m:r>
                                  <a:rPr lang="en-US" sz="1800" b="1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800" b="1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𝐒𝐭𝐫𝐞𝐬𝐬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𝑨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𝑪𝒓𝒐𝒔𝒔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𝑺𝒆𝒄𝒕𝒊𝒐𝒏𝒂𝒍𝑨𝒓𝒆𝒂</m:t>
                                </m:r>
                              </m:oMath>
                            </m:oMathPara>
                          </a14:m>
                          <a:endParaRPr lang="en-US" sz="1800" b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𝒚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𝒀𝒊𝒆𝒍𝒅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𝑺𝒕𝒓𝒆𝒔𝒔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𝑰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𝑴𝒐𝒎𝒆𝒏𝒕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𝒐𝒇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𝑰𝒏𝒆𝒓𝒕𝒊𝒂</m:t>
                                </m:r>
                              </m:oMath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𝑹𝒂𝒅𝒊𝒖𝒔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𝒐𝒇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𝑺𝒉𝒂𝒇𝒕</m:t>
                                </m:r>
                              </m:oMath>
                            </m:oMathPara>
                          </a14:m>
                          <a:endParaRPr lang="en-US" sz="1800" b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656027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F8173780-9285-2FEB-19BD-C5297ACA83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535383"/>
                  </p:ext>
                </p:extLst>
              </p:nvPr>
            </p:nvGraphicFramePr>
            <p:xfrm>
              <a:off x="370687" y="2146247"/>
              <a:ext cx="6925463" cy="160214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36569">
                      <a:extLst>
                        <a:ext uri="{9D8B030D-6E8A-4147-A177-3AD203B41FA5}">
                          <a16:colId xmlns:a16="http://schemas.microsoft.com/office/drawing/2014/main" val="1511177629"/>
                        </a:ext>
                      </a:extLst>
                    </a:gridCol>
                    <a:gridCol w="552450">
                      <a:extLst>
                        <a:ext uri="{9D8B030D-6E8A-4147-A177-3AD203B41FA5}">
                          <a16:colId xmlns:a16="http://schemas.microsoft.com/office/drawing/2014/main" val="2921072231"/>
                        </a:ext>
                      </a:extLst>
                    </a:gridCol>
                    <a:gridCol w="2636369">
                      <a:extLst>
                        <a:ext uri="{9D8B030D-6E8A-4147-A177-3AD203B41FA5}">
                          <a16:colId xmlns:a16="http://schemas.microsoft.com/office/drawing/2014/main" val="3889213486"/>
                        </a:ext>
                      </a:extLst>
                    </a:gridCol>
                    <a:gridCol w="600075">
                      <a:extLst>
                        <a:ext uri="{9D8B030D-6E8A-4147-A177-3AD203B41FA5}">
                          <a16:colId xmlns:a16="http://schemas.microsoft.com/office/drawing/2014/main" val="3568134026"/>
                        </a:ext>
                      </a:extLst>
                    </a:gridCol>
                  </a:tblGrid>
                  <a:tr h="6946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4"/>
                          <a:stretch>
                            <a:fillRect l="-405" r="-121862" b="-14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>
                              <a:solidFill>
                                <a:schemeClr val="tx1"/>
                              </a:solidFill>
                            </a:rPr>
                            <a:t>(2)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4"/>
                          <a:stretch>
                            <a:fillRect l="-140385" r="-23558" b="-14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>
                              <a:solidFill>
                                <a:schemeClr val="tx1"/>
                              </a:solidFill>
                            </a:rPr>
                            <a:t>(3)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2705509"/>
                      </a:ext>
                    </a:extLst>
                  </a:tr>
                  <a:tr h="9074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4"/>
                          <a:stretch>
                            <a:fillRect l="-405" t="-75342" r="-121862" b="-95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4"/>
                          <a:stretch>
                            <a:fillRect l="-140385" t="-75342" r="-23558" b="-95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65602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Slide Number Placeholder 16">
            <a:extLst>
              <a:ext uri="{FF2B5EF4-FFF2-40B4-BE49-F238E27FC236}">
                <a16:creationId xmlns:a16="http://schemas.microsoft.com/office/drawing/2014/main" id="{699B4BFE-FB24-F2A6-36D1-B3E30981BEF1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29</a:t>
            </a:fld>
            <a:endParaRPr lang="en-US" sz="2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036C5A5-F9F8-91F2-D6E9-BE65490CC55C}"/>
                  </a:ext>
                </a:extLst>
              </p:cNvPr>
              <p:cNvSpPr/>
              <p:nvPr/>
            </p:nvSpPr>
            <p:spPr>
              <a:xfrm>
                <a:off x="370687" y="3926551"/>
                <a:ext cx="3315488" cy="2293274"/>
              </a:xfrm>
              <a:prstGeom prst="round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>
                    <a:solidFill>
                      <a:schemeClr val="bg1"/>
                    </a:solidFill>
                  </a:rPr>
                  <a:t>If: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𝝉</m:t>
                        </m:r>
                      </m:e>
                      <m:sub>
                        <m:r>
                          <a:rPr lang="en-US" sz="18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𝒖</m:t>
                        </m:r>
                      </m:sub>
                    </m:sSub>
                    <m:r>
                      <a:rPr lang="en-US" sz="1800" b="1" i="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1800" b="1" i="0">
                    <a:solidFill>
                      <a:schemeClr val="bg1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214.5 psi [2]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en-US" sz="1800" b="1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b="1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n-US" sz="1800" b="1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1800" b="1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𝟓</m:t>
                      </m:r>
                      <m:r>
                        <a:rPr lang="en-US" sz="1800" b="1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𝒊</m:t>
                      </m:r>
                      <m:sSup>
                        <m:sSupPr>
                          <m:ctrlPr>
                            <a:rPr lang="en-US" sz="1800" b="1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b="1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1800" b="1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1800" b="1" i="0">
                  <a:solidFill>
                    <a:schemeClr val="bg1"/>
                  </a:solidFill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𝒎𝒂𝒙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𝟐𝟏𝟒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𝟓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𝟓</m:t>
                          </m:r>
                        </m:e>
                      </m:d>
                    </m:oMath>
                  </m:oMathPara>
                </a14:m>
                <a:endParaRPr lang="en-US" b="1">
                  <a:solidFill>
                    <a:schemeClr val="bg1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𝟓𝟑𝟔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𝟐𝟓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𝒍𝒃𝒇</m:t>
                      </m:r>
                    </m:oMath>
                  </m:oMathPara>
                </a14:m>
                <a:endParaRPr lang="en-US" b="1">
                  <a:solidFill>
                    <a:schemeClr val="bg1"/>
                  </a:solidFill>
                </a:endParaRPr>
              </a:p>
              <a:p>
                <a:pPr algn="ctr"/>
                <a:endParaRPr lang="en-US" sz="1800" b="1" i="0">
                  <a:solidFill>
                    <a:schemeClr val="bg1"/>
                  </a:solidFill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036C5A5-F9F8-91F2-D6E9-BE65490CC5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87" y="3926551"/>
                <a:ext cx="3315488" cy="2293274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D8D15205-1689-A537-93E1-738DBD03C582}"/>
                  </a:ext>
                </a:extLst>
              </p:cNvPr>
              <p:cNvSpPr/>
              <p:nvPr/>
            </p:nvSpPr>
            <p:spPr>
              <a:xfrm>
                <a:off x="3931249" y="3926551"/>
                <a:ext cx="4650776" cy="2293274"/>
              </a:xfrm>
              <a:prstGeom prst="round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>
                    <a:solidFill>
                      <a:schemeClr val="bg1"/>
                    </a:solidFill>
                  </a:rPr>
                  <a:t>If: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18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  <m:r>
                          <a:rPr lang="en-US" sz="1800" b="1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lang="en-US" sz="1800" b="1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1800" b="1" i="1">
                    <a:solidFill>
                      <a:schemeClr val="bg1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>
                    <a:solidFill>
                      <a:schemeClr val="bg1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60.2Ksi [3]</a:t>
                </a:r>
                <a:br>
                  <a:rPr lang="en-US" sz="1800" b="1" i="1">
                    <a:solidFill>
                      <a:schemeClr val="bg1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𝑰</m:t>
                    </m:r>
                    <m:r>
                      <a:rPr lang="en-US" sz="1800" b="1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</m:oMath>
                </a14:m>
                <a:r>
                  <a:rPr lang="en-US" sz="1800" b="1">
                    <a:solidFill>
                      <a:schemeClr val="bg1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4.83e-4</a:t>
                </a:r>
                <a:br>
                  <a:rPr lang="en-US" sz="1800" b="1" i="1">
                    <a:solidFill>
                      <a:schemeClr val="bg1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𝒔</m:t>
                          </m:r>
                        </m:sub>
                      </m:sSub>
                      <m:r>
                        <a:rPr lang="en-US" sz="1800" b="1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𝟒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𝒎𝒎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𝟏𝟓𝟕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𝒊𝒏</m:t>
                      </m:r>
                    </m:oMath>
                  </m:oMathPara>
                </a14:m>
                <a:endParaRPr lang="en-US" b="1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𝒎𝒂𝒙</m:t>
                          </m:r>
                        </m:sub>
                      </m:sSub>
                      <m:r>
                        <a:rPr lang="en-US" sz="18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𝟒</m:t>
                          </m:r>
                          <m:r>
                            <a:rPr lang="en-US" sz="1800" b="1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1800" b="1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𝟔𝟎𝟐𝟎𝟎</m:t>
                          </m:r>
                          <m:r>
                            <a:rPr lang="en-US" sz="1800" b="1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)(</m:t>
                          </m:r>
                          <m:r>
                            <a:rPr lang="en-US" sz="1800" b="1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𝟒</m:t>
                          </m:r>
                          <m:r>
                            <a:rPr lang="en-US" sz="1800" b="1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 sz="1800" b="1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𝟖𝟑</m:t>
                          </m:r>
                          <m:r>
                            <a:rPr lang="en-US" sz="1800" b="1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𝒆</m:t>
                          </m:r>
                          <m:r>
                            <a:rPr lang="en-US" sz="1800" b="1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800" b="1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𝟒</m:t>
                          </m:r>
                          <m:r>
                            <a:rPr lang="en-US" sz="1800" b="1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800" b="1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  <m:r>
                            <a:rPr lang="en-US" sz="1800" b="1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 sz="1800" b="1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𝟏𝟓𝟕</m:t>
                          </m:r>
                        </m:den>
                      </m:f>
                    </m:oMath>
                  </m:oMathPara>
                </a14:m>
                <a:endParaRPr lang="en-US" b="1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𝒎𝒂𝒙</m:t>
                          </m:r>
                        </m:sub>
                      </m:sSub>
                      <m:r>
                        <a:rPr lang="en-US" sz="18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b="1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𝟕𝟒𝟏</m:t>
                      </m:r>
                      <m:r>
                        <a:rPr lang="en-US" sz="1800" b="1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𝒍𝒃𝒇</m:t>
                      </m:r>
                    </m:oMath>
                  </m:oMathPara>
                </a14:m>
                <a:endParaRPr lang="en-US" b="1">
                  <a:solidFill>
                    <a:schemeClr val="bg1"/>
                  </a:solidFill>
                </a:endParaRPr>
              </a:p>
              <a:p>
                <a:pPr algn="ctr"/>
                <a:endParaRPr lang="en-US" b="1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D8D15205-1689-A537-93E1-738DBD03C5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1249" y="3926551"/>
                <a:ext cx="4650776" cy="2293274"/>
              </a:xfrm>
              <a:prstGeom prst="roundRect">
                <a:avLst/>
              </a:prstGeom>
              <a:blipFill>
                <a:blip r:embed="rId16"/>
                <a:stretch>
                  <a:fillRect t="-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872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B0EE578-5314-B0C1-F273-BD85A95A98BC}"/>
              </a:ext>
            </a:extLst>
          </p:cNvPr>
          <p:cNvSpPr/>
          <p:nvPr/>
        </p:nvSpPr>
        <p:spPr>
          <a:xfrm>
            <a:off x="8780016" y="1313895"/>
            <a:ext cx="2054303" cy="621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0F16B2-C96D-84DD-DE54-8594C36670A7}"/>
              </a:ext>
            </a:extLst>
          </p:cNvPr>
          <p:cNvSpPr/>
          <p:nvPr/>
        </p:nvSpPr>
        <p:spPr>
          <a:xfrm>
            <a:off x="10599762" y="-8877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standing in front of a wood wall&#10;&#10;Description automatically generated">
            <a:extLst>
              <a:ext uri="{FF2B5EF4-FFF2-40B4-BE49-F238E27FC236}">
                <a16:creationId xmlns:a16="http://schemas.microsoft.com/office/drawing/2014/main" id="{51EC6B82-C477-E1AB-2C25-43E41D6DFA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8" t="22148" r="12833" b="21314"/>
          <a:stretch/>
        </p:blipFill>
        <p:spPr>
          <a:xfrm>
            <a:off x="1097682" y="850865"/>
            <a:ext cx="8078912" cy="4315313"/>
          </a:xfrm>
          <a:prstGeom prst="roundRect">
            <a:avLst>
              <a:gd name="adj" fmla="val 6483"/>
            </a:avLst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9FD25-A885-BE52-D0C7-154CB3D18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03" y="-599892"/>
            <a:ext cx="10058400" cy="1450757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Meet the Team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993177-8E0A-20FA-3D4F-41E43585DE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638810" y="5320853"/>
            <a:ext cx="1960382" cy="918563"/>
          </a:xfrm>
        </p:spPr>
        <p:txBody>
          <a:bodyPr vert="horz" lIns="0" tIns="45720" rIns="0" bIns="45720" rtlCol="0" anchor="t">
            <a:norm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</a:rPr>
              <a:t>Natalie Gonzalez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Team Lead</a:t>
            </a:r>
          </a:p>
          <a:p>
            <a:pPr algn="ctr"/>
            <a:endParaRPr lang="en-US" b="1">
              <a:solidFill>
                <a:schemeClr val="tx1"/>
              </a:solidFill>
              <a:cs typeface="Calibri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59AA04-291A-0A5B-8415-744947FB061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99192" y="5320855"/>
            <a:ext cx="1960382" cy="918563"/>
          </a:xfrm>
        </p:spPr>
        <p:txBody>
          <a:bodyPr vert="horz" lIns="0" tIns="45720" rIns="0" bIns="45720" rtlCol="0" anchor="t">
            <a:normAutofit fontScale="92500" lnSpcReduction="20000"/>
          </a:bodyPr>
          <a:lstStyle/>
          <a:p>
            <a:pPr algn="ctr"/>
            <a:r>
              <a:rPr lang="en-US" b="1">
                <a:solidFill>
                  <a:schemeClr val="tx1"/>
                </a:solidFill>
              </a:rPr>
              <a:t>Alex Reinert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Electronics Engineer</a:t>
            </a:r>
            <a:endParaRPr lang="en-US">
              <a:solidFill>
                <a:schemeClr val="tx1"/>
              </a:solidFill>
              <a:cs typeface="Calibri"/>
            </a:endParaRPr>
          </a:p>
          <a:p>
            <a:pPr algn="ctr"/>
            <a:endParaRPr lang="en-US" b="1">
              <a:solidFill>
                <a:schemeClr val="tx1"/>
              </a:solidFill>
              <a:cs typeface="Calibri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BC267C9-E511-0BA3-6D6B-ED406FE3BD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329028" y="5320854"/>
            <a:ext cx="1960382" cy="918563"/>
          </a:xfrm>
        </p:spPr>
        <p:txBody>
          <a:bodyPr vert="horz" lIns="0" tIns="45720" rIns="0" bIns="45720" rtlCol="0" anchor="t">
            <a:normAutofit fontScale="92500" lnSpcReduction="20000"/>
          </a:bodyPr>
          <a:lstStyle/>
          <a:p>
            <a:pPr algn="ctr"/>
            <a:r>
              <a:rPr lang="en-US" b="1">
                <a:solidFill>
                  <a:schemeClr val="tx1"/>
                </a:solidFill>
              </a:rPr>
              <a:t>Ian Adelman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Simulation Engineer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958124-CE36-F8AC-E660-853E66E1BC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59574" y="5320855"/>
            <a:ext cx="1960382" cy="918563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</a:rPr>
              <a:t>Devin Hoopes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Design Engineer</a:t>
            </a:r>
          </a:p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8" name="Slide Number Placeholder 16">
            <a:extLst>
              <a:ext uri="{FF2B5EF4-FFF2-40B4-BE49-F238E27FC236}">
                <a16:creationId xmlns:a16="http://schemas.microsoft.com/office/drawing/2014/main" id="{D8509DE1-97E7-82B3-7360-35F8C85FED4F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3</a:t>
            </a:fld>
            <a:endParaRPr lang="en-US" sz="2000"/>
          </a:p>
        </p:txBody>
      </p:sp>
      <p:pic>
        <p:nvPicPr>
          <p:cNvPr id="4" name="Graphic 3" descr="Box trolley with solid fill">
            <a:extLst>
              <a:ext uri="{FF2B5EF4-FFF2-40B4-BE49-F238E27FC236}">
                <a16:creationId xmlns:a16="http://schemas.microsoft.com/office/drawing/2014/main" id="{512850BE-3C70-B1E8-338B-31CB1C4B48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8400" y="1191108"/>
            <a:ext cx="1160553" cy="1160553"/>
          </a:xfrm>
          <a:prstGeom prst="rect">
            <a:avLst/>
          </a:prstGeom>
        </p:spPr>
      </p:pic>
      <p:pic>
        <p:nvPicPr>
          <p:cNvPr id="6" name="Graphic 5" descr="Illustrator with solid fill">
            <a:extLst>
              <a:ext uri="{FF2B5EF4-FFF2-40B4-BE49-F238E27FC236}">
                <a16:creationId xmlns:a16="http://schemas.microsoft.com/office/drawing/2014/main" id="{1972DB00-202F-BC19-1A9E-E2AF32977C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36359" y="2556537"/>
            <a:ext cx="1164634" cy="1164634"/>
          </a:xfrm>
          <a:prstGeom prst="rect">
            <a:avLst/>
          </a:prstGeom>
        </p:spPr>
      </p:pic>
      <p:pic>
        <p:nvPicPr>
          <p:cNvPr id="11" name="Graphic 10" descr="Clipboard with solid fill">
            <a:extLst>
              <a:ext uri="{FF2B5EF4-FFF2-40B4-BE49-F238E27FC236}">
                <a16:creationId xmlns:a16="http://schemas.microsoft.com/office/drawing/2014/main" id="{558FC423-DF79-3CFE-6F60-89E91353EC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05532" y="3847281"/>
            <a:ext cx="1163770" cy="1163770"/>
          </a:xfrm>
          <a:prstGeom prst="rect">
            <a:avLst/>
          </a:prstGeom>
        </p:spPr>
      </p:pic>
      <p:pic>
        <p:nvPicPr>
          <p:cNvPr id="12" name="Graphic 11" descr="Questions with solid fill">
            <a:extLst>
              <a:ext uri="{FF2B5EF4-FFF2-40B4-BE49-F238E27FC236}">
                <a16:creationId xmlns:a16="http://schemas.microsoft.com/office/drawing/2014/main" id="{34CF8F94-2AC9-D5D3-423E-11F7BC11B5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99705" y="5117581"/>
            <a:ext cx="1169597" cy="1169597"/>
          </a:xfrm>
          <a:prstGeom prst="rect">
            <a:avLst/>
          </a:prstGeom>
        </p:spPr>
      </p:pic>
      <p:pic>
        <p:nvPicPr>
          <p:cNvPr id="13" name="Graphic 12" descr="Users with solid fill">
            <a:extLst>
              <a:ext uri="{FF2B5EF4-FFF2-40B4-BE49-F238E27FC236}">
                <a16:creationId xmlns:a16="http://schemas.microsoft.com/office/drawing/2014/main" id="{BEBAF48D-3969-FA36-2382-FFAC53CE65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834319" y="186562"/>
            <a:ext cx="1169597" cy="116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6493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AA81EAE-2FCE-CD19-19F0-DAEA68115682}"/>
              </a:ext>
            </a:extLst>
          </p:cNvPr>
          <p:cNvSpPr/>
          <p:nvPr/>
        </p:nvSpPr>
        <p:spPr>
          <a:xfrm>
            <a:off x="971550" y="1409700"/>
            <a:ext cx="10267580" cy="561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3E2AD5-62D8-F001-AF6D-B41A631FAC92}"/>
              </a:ext>
            </a:extLst>
          </p:cNvPr>
          <p:cNvSpPr/>
          <p:nvPr/>
        </p:nvSpPr>
        <p:spPr>
          <a:xfrm>
            <a:off x="10599762" y="-8877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 descr="Box trolley with solid fill">
            <a:extLst>
              <a:ext uri="{FF2B5EF4-FFF2-40B4-BE49-F238E27FC236}">
                <a16:creationId xmlns:a16="http://schemas.microsoft.com/office/drawing/2014/main" id="{1B578786-A7DC-AB6B-C26C-55A59A0A98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38400" y="1191108"/>
            <a:ext cx="1160553" cy="1160553"/>
          </a:xfrm>
          <a:prstGeom prst="rect">
            <a:avLst/>
          </a:prstGeom>
        </p:spPr>
      </p:pic>
      <p:pic>
        <p:nvPicPr>
          <p:cNvPr id="26" name="Graphic 25" descr="Illustrator with solid fill">
            <a:extLst>
              <a:ext uri="{FF2B5EF4-FFF2-40B4-BE49-F238E27FC236}">
                <a16:creationId xmlns:a16="http://schemas.microsoft.com/office/drawing/2014/main" id="{7F5386CE-1A1E-6FDA-DD96-C308859E1B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6359" y="2556537"/>
            <a:ext cx="1164634" cy="1164634"/>
          </a:xfrm>
          <a:prstGeom prst="rect">
            <a:avLst/>
          </a:prstGeom>
        </p:spPr>
      </p:pic>
      <p:pic>
        <p:nvPicPr>
          <p:cNvPr id="27" name="Graphic 26" descr="Clipboard with solid fill">
            <a:extLst>
              <a:ext uri="{FF2B5EF4-FFF2-40B4-BE49-F238E27FC236}">
                <a16:creationId xmlns:a16="http://schemas.microsoft.com/office/drawing/2014/main" id="{F972CA5F-5C6C-0DC8-F09A-AF5DA92375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05532" y="3847281"/>
            <a:ext cx="1163770" cy="1163770"/>
          </a:xfrm>
          <a:prstGeom prst="rect">
            <a:avLst/>
          </a:prstGeom>
        </p:spPr>
      </p:pic>
      <p:pic>
        <p:nvPicPr>
          <p:cNvPr id="28" name="Graphic 27" descr="Questions with solid fill">
            <a:extLst>
              <a:ext uri="{FF2B5EF4-FFF2-40B4-BE49-F238E27FC236}">
                <a16:creationId xmlns:a16="http://schemas.microsoft.com/office/drawing/2014/main" id="{CB65D24E-3828-FE78-7BE0-4D072CF1F6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99705" y="5117581"/>
            <a:ext cx="1169597" cy="1169597"/>
          </a:xfrm>
          <a:prstGeom prst="rect">
            <a:avLst/>
          </a:prstGeom>
        </p:spPr>
      </p:pic>
      <p:pic>
        <p:nvPicPr>
          <p:cNvPr id="29" name="Graphic 28" descr="Users with solid fill">
            <a:extLst>
              <a:ext uri="{FF2B5EF4-FFF2-40B4-BE49-F238E27FC236}">
                <a16:creationId xmlns:a16="http://schemas.microsoft.com/office/drawing/2014/main" id="{D76E1272-0155-1058-BA3D-8AB95BC503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34319" y="186562"/>
            <a:ext cx="1169597" cy="116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C17711-46BE-17DF-F8B6-613138147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687" y="-558242"/>
            <a:ext cx="10058400" cy="1450757"/>
          </a:xfrm>
        </p:spPr>
        <p:txBody>
          <a:bodyPr/>
          <a:lstStyle/>
          <a:p>
            <a:r>
              <a:rPr lang="en-US"/>
              <a:t>Structural Analysis - Cable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A8ECB4F7-D1D0-9804-9C43-0AC94142A7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9536356"/>
                  </p:ext>
                </p:extLst>
              </p:nvPr>
            </p:nvGraphicFramePr>
            <p:xfrm>
              <a:off x="185347" y="1033727"/>
              <a:ext cx="7491804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7268">
                      <a:extLst>
                        <a:ext uri="{9D8B030D-6E8A-4147-A177-3AD203B41FA5}">
                          <a16:colId xmlns:a16="http://schemas.microsoft.com/office/drawing/2014/main" val="3959579114"/>
                        </a:ext>
                      </a:extLst>
                    </a:gridCol>
                    <a:gridCol w="2497268">
                      <a:extLst>
                        <a:ext uri="{9D8B030D-6E8A-4147-A177-3AD203B41FA5}">
                          <a16:colId xmlns:a16="http://schemas.microsoft.com/office/drawing/2014/main" val="130910976"/>
                        </a:ext>
                      </a:extLst>
                    </a:gridCol>
                    <a:gridCol w="2497268">
                      <a:extLst>
                        <a:ext uri="{9D8B030D-6E8A-4147-A177-3AD203B41FA5}">
                          <a16:colId xmlns:a16="http://schemas.microsoft.com/office/drawing/2014/main" val="7857397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Point of Failure</a:t>
                          </a:r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Maximum Load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18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𝒎𝒂𝒙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/>
                            <a:t>)</a:t>
                          </a:r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Equation #</a:t>
                          </a:r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5835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Cable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81.1lb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(4)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961743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A8ECB4F7-D1D0-9804-9C43-0AC94142A7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9536356"/>
                  </p:ext>
                </p:extLst>
              </p:nvPr>
            </p:nvGraphicFramePr>
            <p:xfrm>
              <a:off x="185347" y="1033727"/>
              <a:ext cx="7491804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7268">
                      <a:extLst>
                        <a:ext uri="{9D8B030D-6E8A-4147-A177-3AD203B41FA5}">
                          <a16:colId xmlns:a16="http://schemas.microsoft.com/office/drawing/2014/main" val="3959579114"/>
                        </a:ext>
                      </a:extLst>
                    </a:gridCol>
                    <a:gridCol w="2497268">
                      <a:extLst>
                        <a:ext uri="{9D8B030D-6E8A-4147-A177-3AD203B41FA5}">
                          <a16:colId xmlns:a16="http://schemas.microsoft.com/office/drawing/2014/main" val="130910976"/>
                        </a:ext>
                      </a:extLst>
                    </a:gridCol>
                    <a:gridCol w="2497268">
                      <a:extLst>
                        <a:ext uri="{9D8B030D-6E8A-4147-A177-3AD203B41FA5}">
                          <a16:colId xmlns:a16="http://schemas.microsoft.com/office/drawing/2014/main" val="7857397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Point of Failure</a:t>
                          </a:r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00508" t="-6667" r="-101015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Equation #</a:t>
                          </a:r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5835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Cable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81.1lb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(4)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961743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F8173780-9285-2FEB-19BD-C5297ACA83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9984363"/>
                  </p:ext>
                </p:extLst>
              </p:nvPr>
            </p:nvGraphicFramePr>
            <p:xfrm>
              <a:off x="185347" y="1866812"/>
              <a:ext cx="4062803" cy="254603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56546">
                      <a:extLst>
                        <a:ext uri="{9D8B030D-6E8A-4147-A177-3AD203B41FA5}">
                          <a16:colId xmlns:a16="http://schemas.microsoft.com/office/drawing/2014/main" val="1511177629"/>
                        </a:ext>
                      </a:extLst>
                    </a:gridCol>
                    <a:gridCol w="806257">
                      <a:extLst>
                        <a:ext uri="{9D8B030D-6E8A-4147-A177-3AD203B41FA5}">
                          <a16:colId xmlns:a16="http://schemas.microsoft.com/office/drawing/2014/main" val="2921072231"/>
                        </a:ext>
                      </a:extLst>
                    </a:gridCol>
                  </a:tblGrid>
                  <a:tr h="694662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𝑾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𝒎𝒂𝒙</m:t>
                                    </m:r>
                                  </m:sub>
                                </m:sSub>
                                <m:r>
                                  <a:rPr lang="en-US" sz="18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1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𝑭𝒓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1800" b="1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1800" b="1" i="1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b="1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𝒎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1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𝒍𝒆𝒈</m:t>
                                            </m:r>
                                          </m:sub>
                                        </m:sSub>
                                        <m:r>
                                          <a:rPr lang="en-US" sz="1800" b="1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𝒈𝑳</m:t>
                                        </m:r>
                                      </m:num>
                                      <m:den>
                                        <m:r>
                                          <a:rPr lang="en-US" sz="1800" b="1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𝟐</m:t>
                                        </m:r>
                                      </m:den>
                                    </m:f>
                                  </m:num>
                                  <m:den>
                                    <m:r>
                                      <a:rPr lang="en-US" sz="1800" b="1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𝑳</m:t>
                                    </m:r>
                                  </m:den>
                                </m:f>
                                <m:r>
                                  <a:rPr lang="en-US" sz="18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800" b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>
                              <a:solidFill>
                                <a:schemeClr val="tx1"/>
                              </a:solidFill>
                            </a:rPr>
                            <a:t>(4)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2705509"/>
                      </a:ext>
                    </a:extLst>
                  </a:tr>
                  <a:tr h="694662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𝑭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𝑴𝒂𝒙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𝑪𝒂𝒃𝒍𝒆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𝑳𝒐𝒂𝒅</m:t>
                                </m:r>
                              </m:oMath>
                            </m:oMathPara>
                          </a14:m>
                          <a:endParaRPr lang="en-US" sz="1800" b="1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𝒓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𝑹𝒂𝒅𝒊𝒖𝒔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𝒐𝒇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𝑳𝒆𝒈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𝑷𝒖𝒍𝒍𝒆𝒚</m:t>
                                </m:r>
                              </m:oMath>
                            </m:oMathPara>
                          </a14:m>
                          <a:endParaRPr lang="en-US" sz="1800" b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𝒍𝒆𝒈</m:t>
                                    </m:r>
                                  </m:sub>
                                </m:sSub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𝑴𝒂𝒔𝒔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𝒐𝒇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𝑳𝒆𝒈</m:t>
                                </m:r>
                              </m:oMath>
                            </m:oMathPara>
                          </a14:m>
                          <a:endParaRPr lang="en-US" sz="1800" b="1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𝒈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𝑮𝒓𝒂𝒗𝒊𝒕𝒚</m:t>
                                </m:r>
                              </m:oMath>
                            </m:oMathPara>
                          </a14:m>
                          <a:endParaRPr lang="en-US" sz="1800" b="1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𝑳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𝑳𝒆𝒏𝒈𝒕𝒉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𝒐𝒇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𝑳𝒆𝒈</m:t>
                                </m:r>
                              </m:oMath>
                            </m:oMathPara>
                          </a14:m>
                          <a:endParaRPr lang="en-US" sz="1800" b="1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800" b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846034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F8173780-9285-2FEB-19BD-C5297ACA83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9984363"/>
                  </p:ext>
                </p:extLst>
              </p:nvPr>
            </p:nvGraphicFramePr>
            <p:xfrm>
              <a:off x="185347" y="1866812"/>
              <a:ext cx="4062803" cy="254603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56546">
                      <a:extLst>
                        <a:ext uri="{9D8B030D-6E8A-4147-A177-3AD203B41FA5}">
                          <a16:colId xmlns:a16="http://schemas.microsoft.com/office/drawing/2014/main" val="1511177629"/>
                        </a:ext>
                      </a:extLst>
                    </a:gridCol>
                    <a:gridCol w="806257">
                      <a:extLst>
                        <a:ext uri="{9D8B030D-6E8A-4147-A177-3AD203B41FA5}">
                          <a16:colId xmlns:a16="http://schemas.microsoft.com/office/drawing/2014/main" val="2921072231"/>
                        </a:ext>
                      </a:extLst>
                    </a:gridCol>
                  </a:tblGrid>
                  <a:tr h="7769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4"/>
                          <a:stretch>
                            <a:fillRect l="-389" r="-25681" b="-2274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>
                              <a:solidFill>
                                <a:schemeClr val="tx1"/>
                              </a:solidFill>
                            </a:rPr>
                            <a:t>(4)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2705509"/>
                      </a:ext>
                    </a:extLst>
                  </a:tr>
                  <a:tr h="176911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4"/>
                          <a:stretch>
                            <a:fillRect l="-389" t="-44286" r="-25681" b="-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84603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CB7B8E8-B4B4-56F7-B98E-276BAEEB68D5}"/>
              </a:ext>
            </a:extLst>
          </p:cNvPr>
          <p:cNvSpPr/>
          <p:nvPr/>
        </p:nvSpPr>
        <p:spPr>
          <a:xfrm>
            <a:off x="8155709" y="232439"/>
            <a:ext cx="2262222" cy="129139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Justifies Specification</a:t>
            </a:r>
          </a:p>
          <a:p>
            <a:pPr algn="ctr"/>
            <a:r>
              <a:rPr lang="en-US" b="1">
                <a:solidFill>
                  <a:schemeClr val="bg1"/>
                </a:solidFill>
              </a:rPr>
              <a:t>[1.1.1]</a:t>
            </a:r>
          </a:p>
        </p:txBody>
      </p:sp>
      <p:sp>
        <p:nvSpPr>
          <p:cNvPr id="3" name="Slide Number Placeholder 16">
            <a:extLst>
              <a:ext uri="{FF2B5EF4-FFF2-40B4-BE49-F238E27FC236}">
                <a16:creationId xmlns:a16="http://schemas.microsoft.com/office/drawing/2014/main" id="{699B4BFE-FB24-F2A6-36D1-B3E30981BEF1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30</a:t>
            </a:fld>
            <a:endParaRPr lang="en-US" sz="2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E51E90A3-BCB4-A10F-9F3A-CFFC30B9DD0F}"/>
                  </a:ext>
                </a:extLst>
              </p:cNvPr>
              <p:cNvSpPr/>
              <p:nvPr/>
            </p:nvSpPr>
            <p:spPr>
              <a:xfrm>
                <a:off x="4265639" y="2145795"/>
                <a:ext cx="5810244" cy="3747334"/>
              </a:xfrm>
              <a:prstGeom prst="round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>
                    <a:solidFill>
                      <a:schemeClr val="bg1"/>
                    </a:solidFill>
                  </a:rPr>
                  <a:t>If: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𝑭</m:t>
                    </m:r>
                    <m:r>
                      <a:rPr lang="en-US" sz="1800" b="1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1800" b="1" i="1">
                    <a:solidFill>
                      <a:schemeClr val="bg1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>
                    <a:solidFill>
                      <a:schemeClr val="bg1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1.1126 KN [4]</a:t>
                </a:r>
                <a:endParaRPr lang="en-US" b="1">
                  <a:solidFill>
                    <a:schemeClr val="bg1"/>
                  </a:solidFill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𝒓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𝟏𝟓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𝟖𝟕𝟓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𝒎𝒎</m:t>
                      </m:r>
                    </m:oMath>
                  </m:oMathPara>
                </a14:m>
                <a:endParaRPr lang="en-US" sz="1800" b="1" i="1">
                  <a:solidFill>
                    <a:schemeClr val="bg1"/>
                  </a:solidFill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𝒍𝒆𝒈</m:t>
                          </m:r>
                        </m:sub>
                      </m:sSub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𝟏𝟎𝟕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𝒈</m:t>
                      </m:r>
                    </m:oMath>
                  </m:oMathPara>
                </a14:m>
                <a:endParaRPr lang="en-US" sz="1800" b="1" i="1">
                  <a:solidFill>
                    <a:schemeClr val="bg1"/>
                  </a:solidFill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7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𝒈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𝟗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𝟖𝟏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</m:num>
                        <m:den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  <m:oMath xmlns:m="http://schemas.openxmlformats.org/officeDocument/2006/math"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𝑳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𝟏𝟎𝟏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𝟏𝟔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𝒎𝒎</m:t>
                      </m:r>
                    </m:oMath>
                  </m:oMathPara>
                </a14:m>
                <a:endParaRPr lang="en-US" b="1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𝒎𝒂𝒙</m:t>
                          </m:r>
                        </m:sub>
                      </m:sSub>
                      <m:r>
                        <a:rPr lang="en-US" sz="18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1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sz="1800" b="1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 sz="1800" b="1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𝟏𝟏𝟐𝟔</m:t>
                          </m:r>
                          <m:d>
                            <m:dPr>
                              <m:ctrlPr>
                                <a:rPr lang="en-US" sz="1800" b="1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  <m:r>
                                <a:rPr lang="en-US" sz="1800" b="1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  <m:r>
                                <a:rPr lang="en-US" sz="1800" b="1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𝟎𝟏𝟓𝟗</m:t>
                              </m:r>
                            </m:e>
                          </m:d>
                          <m:r>
                            <a:rPr lang="en-US" sz="1800" b="1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b="1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  <m: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  <m: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𝟏𝟎𝟕</m:t>
                              </m:r>
                              <m:d>
                                <m:dPr>
                                  <m:ctrlPr>
                                    <a:rPr lang="en-US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𝟗</m:t>
                                  </m:r>
                                  <m:r>
                                    <a:rPr lang="en-US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.</m:t>
                                  </m:r>
                                  <m:r>
                                    <a:rPr lang="en-US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𝟖𝟏</m:t>
                                  </m:r>
                                </m:e>
                              </m:d>
                              <m: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  <m: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  <m: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𝟏𝟎𝟏</m:t>
                              </m:r>
                            </m:num>
                            <m:den>
                              <m:r>
                                <a:rPr lang="en-US" sz="1800" b="1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den>
                          </m:f>
                        </m:num>
                        <m:den>
                          <m:r>
                            <a:rPr lang="en-US" sz="1800" b="1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  <m:r>
                            <a:rPr lang="en-US" sz="1800" b="1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 sz="1800" b="1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𝟏𝟎𝟏</m:t>
                          </m:r>
                        </m:den>
                      </m:f>
                    </m:oMath>
                  </m:oMathPara>
                </a14:m>
                <a:endParaRPr lang="en-US" b="1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𝒎𝒂𝒙</m:t>
                          </m:r>
                        </m:sub>
                      </m:sSub>
                      <m:r>
                        <a:rPr lang="en-US" sz="18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b="1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1800" b="1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1800" b="1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𝟑𝟓𝟎</m:t>
                      </m:r>
                      <m:r>
                        <a:rPr lang="en-US" sz="1800" b="1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𝑲𝑵</m:t>
                      </m:r>
                    </m:oMath>
                  </m:oMathPara>
                </a14:m>
                <a:endParaRPr lang="en-US" sz="1800" b="1">
                  <a:solidFill>
                    <a:schemeClr val="bg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𝒎𝒂𝒙</m:t>
                          </m:r>
                        </m:sub>
                      </m:sSub>
                      <m:r>
                        <a:rPr lang="en-US" sz="18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b="1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𝟖𝟏</m:t>
                      </m:r>
                      <m:r>
                        <a:rPr lang="en-US" sz="1800" b="1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1800" b="1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sz="1800" b="1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𝒍𝒃𝒇</m:t>
                      </m:r>
                    </m:oMath>
                  </m:oMathPara>
                </a14:m>
                <a:endParaRPr lang="en-US" sz="1800" b="1">
                  <a:solidFill>
                    <a:schemeClr val="bg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b="1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E51E90A3-BCB4-A10F-9F3A-CFFC30B9DD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639" y="2145795"/>
                <a:ext cx="5810244" cy="3747334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0657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1B4E38D5-FBE8-087C-4208-A8F8DCA7D822}"/>
              </a:ext>
            </a:extLst>
          </p:cNvPr>
          <p:cNvSpPr/>
          <p:nvPr/>
        </p:nvSpPr>
        <p:spPr>
          <a:xfrm>
            <a:off x="971550" y="1409700"/>
            <a:ext cx="10267580" cy="561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B1D7C0-07B2-C830-BF7C-4867D53E835A}"/>
              </a:ext>
            </a:extLst>
          </p:cNvPr>
          <p:cNvSpPr/>
          <p:nvPr/>
        </p:nvSpPr>
        <p:spPr>
          <a:xfrm>
            <a:off x="10599762" y="-8877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 descr="Box trolley with solid fill">
            <a:extLst>
              <a:ext uri="{FF2B5EF4-FFF2-40B4-BE49-F238E27FC236}">
                <a16:creationId xmlns:a16="http://schemas.microsoft.com/office/drawing/2014/main" id="{E78C1E5A-FA34-FB24-582B-961D32C66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38400" y="1191108"/>
            <a:ext cx="1160553" cy="1160553"/>
          </a:xfrm>
          <a:prstGeom prst="rect">
            <a:avLst/>
          </a:prstGeom>
        </p:spPr>
      </p:pic>
      <p:pic>
        <p:nvPicPr>
          <p:cNvPr id="26" name="Graphic 25" descr="Illustrator with solid fill">
            <a:extLst>
              <a:ext uri="{FF2B5EF4-FFF2-40B4-BE49-F238E27FC236}">
                <a16:creationId xmlns:a16="http://schemas.microsoft.com/office/drawing/2014/main" id="{812EB5FB-D862-1EFE-815F-EEE913B056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6359" y="2556537"/>
            <a:ext cx="1164634" cy="1164634"/>
          </a:xfrm>
          <a:prstGeom prst="rect">
            <a:avLst/>
          </a:prstGeom>
        </p:spPr>
      </p:pic>
      <p:pic>
        <p:nvPicPr>
          <p:cNvPr id="27" name="Graphic 26" descr="Clipboard with solid fill">
            <a:extLst>
              <a:ext uri="{FF2B5EF4-FFF2-40B4-BE49-F238E27FC236}">
                <a16:creationId xmlns:a16="http://schemas.microsoft.com/office/drawing/2014/main" id="{72919979-63D0-6F48-4709-63AB807F36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05532" y="3847281"/>
            <a:ext cx="1163770" cy="1163770"/>
          </a:xfrm>
          <a:prstGeom prst="rect">
            <a:avLst/>
          </a:prstGeom>
        </p:spPr>
      </p:pic>
      <p:pic>
        <p:nvPicPr>
          <p:cNvPr id="28" name="Graphic 27" descr="Questions with solid fill">
            <a:extLst>
              <a:ext uri="{FF2B5EF4-FFF2-40B4-BE49-F238E27FC236}">
                <a16:creationId xmlns:a16="http://schemas.microsoft.com/office/drawing/2014/main" id="{C2E01728-3BC2-0275-8566-0B507502D9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99705" y="5117581"/>
            <a:ext cx="1169597" cy="1169597"/>
          </a:xfrm>
          <a:prstGeom prst="rect">
            <a:avLst/>
          </a:prstGeom>
        </p:spPr>
      </p:pic>
      <p:pic>
        <p:nvPicPr>
          <p:cNvPr id="29" name="Graphic 28" descr="Users with solid fill">
            <a:extLst>
              <a:ext uri="{FF2B5EF4-FFF2-40B4-BE49-F238E27FC236}">
                <a16:creationId xmlns:a16="http://schemas.microsoft.com/office/drawing/2014/main" id="{581F5036-E8A8-B08D-D01B-B4AC4D0450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34319" y="186562"/>
            <a:ext cx="1169597" cy="116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C17711-46BE-17DF-F8B6-613138147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687" y="-647844"/>
            <a:ext cx="10058400" cy="1450757"/>
          </a:xfrm>
        </p:spPr>
        <p:txBody>
          <a:bodyPr/>
          <a:lstStyle/>
          <a:p>
            <a:r>
              <a:rPr lang="en-US"/>
              <a:t>Main Chassis - Overview</a:t>
            </a:r>
          </a:p>
        </p:txBody>
      </p:sp>
      <p:pic>
        <p:nvPicPr>
          <p:cNvPr id="12" name="Picture 11" descr="A grey metal platform with two metal bars&#10;&#10;Description automatically generated with medium confidence">
            <a:extLst>
              <a:ext uri="{FF2B5EF4-FFF2-40B4-BE49-F238E27FC236}">
                <a16:creationId xmlns:a16="http://schemas.microsoft.com/office/drawing/2014/main" id="{3DD9E0D6-78AF-58E3-34C9-F2292885EEB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69" y="1896369"/>
            <a:ext cx="7303275" cy="426917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52F40A4-6071-F5A0-96F3-94E07A5F8631}"/>
              </a:ext>
            </a:extLst>
          </p:cNvPr>
          <p:cNvCxnSpPr>
            <a:cxnSpLocks/>
          </p:cNvCxnSpPr>
          <p:nvPr/>
        </p:nvCxnSpPr>
        <p:spPr>
          <a:xfrm flipH="1">
            <a:off x="5974469" y="3807665"/>
            <a:ext cx="3221706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C9BECD3-4370-9815-FEC8-74B19440DB3F}"/>
              </a:ext>
            </a:extLst>
          </p:cNvPr>
          <p:cNvSpPr/>
          <p:nvPr/>
        </p:nvSpPr>
        <p:spPr>
          <a:xfrm>
            <a:off x="8939813" y="3378754"/>
            <a:ext cx="1518082" cy="86113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Cargo Bed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D936F71-AE75-F549-153B-83BE898BEE08}"/>
              </a:ext>
            </a:extLst>
          </p:cNvPr>
          <p:cNvCxnSpPr>
            <a:cxnSpLocks/>
          </p:cNvCxnSpPr>
          <p:nvPr/>
        </p:nvCxnSpPr>
        <p:spPr>
          <a:xfrm flipH="1">
            <a:off x="6695039" y="5291542"/>
            <a:ext cx="3221706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446103A-D69C-5490-054E-961C8BFDC37F}"/>
              </a:ext>
            </a:extLst>
          </p:cNvPr>
          <p:cNvSpPr/>
          <p:nvPr/>
        </p:nvSpPr>
        <p:spPr>
          <a:xfrm>
            <a:off x="8939813" y="4861139"/>
            <a:ext cx="1518082" cy="86113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Aluminum Support Structure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905A63-CB6C-46E5-B1FC-730F5FD505C7}"/>
              </a:ext>
            </a:extLst>
          </p:cNvPr>
          <p:cNvCxnSpPr>
            <a:cxnSpLocks/>
          </p:cNvCxnSpPr>
          <p:nvPr/>
        </p:nvCxnSpPr>
        <p:spPr>
          <a:xfrm>
            <a:off x="1405428" y="4573930"/>
            <a:ext cx="3221706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AE06A51-9196-27E9-FF16-4F99C4ED5A96}"/>
              </a:ext>
            </a:extLst>
          </p:cNvPr>
          <p:cNvSpPr/>
          <p:nvPr/>
        </p:nvSpPr>
        <p:spPr>
          <a:xfrm>
            <a:off x="304887" y="4154834"/>
            <a:ext cx="1518082" cy="86113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Strap Bracket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36ADB6-CE01-5FB6-6B01-A8009A7560D0}"/>
              </a:ext>
            </a:extLst>
          </p:cNvPr>
          <p:cNvCxnSpPr>
            <a:cxnSpLocks/>
          </p:cNvCxnSpPr>
          <p:nvPr/>
        </p:nvCxnSpPr>
        <p:spPr>
          <a:xfrm>
            <a:off x="701336" y="3429000"/>
            <a:ext cx="2243276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3E5343D-0863-DB43-DC2D-09B907BA291C}"/>
              </a:ext>
            </a:extLst>
          </p:cNvPr>
          <p:cNvSpPr/>
          <p:nvPr/>
        </p:nvSpPr>
        <p:spPr>
          <a:xfrm>
            <a:off x="304887" y="2981772"/>
            <a:ext cx="1518082" cy="86113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Backing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5268D40F-4CBA-F45B-E6C5-5485450B526B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31</a:t>
            </a:fld>
            <a:endParaRPr lang="en-US" sz="200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1A35F53-C4E8-925D-CA22-FF8FF9D3866A}"/>
              </a:ext>
            </a:extLst>
          </p:cNvPr>
          <p:cNvSpPr/>
          <p:nvPr/>
        </p:nvSpPr>
        <p:spPr>
          <a:xfrm>
            <a:off x="853213" y="2130907"/>
            <a:ext cx="1939512" cy="430567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Main Chassis</a:t>
            </a:r>
          </a:p>
        </p:txBody>
      </p:sp>
    </p:spTree>
    <p:extLst>
      <p:ext uri="{BB962C8B-B14F-4D97-AF65-F5344CB8AC3E}">
        <p14:creationId xmlns:p14="http://schemas.microsoft.com/office/powerpoint/2010/main" val="3682865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17A4733-0C34-AA7E-82FD-717AE8888384}"/>
              </a:ext>
            </a:extLst>
          </p:cNvPr>
          <p:cNvSpPr/>
          <p:nvPr/>
        </p:nvSpPr>
        <p:spPr>
          <a:xfrm>
            <a:off x="971550" y="1409700"/>
            <a:ext cx="10267580" cy="561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DC4D2E-D223-64B2-1D85-CABF1B7CCC53}"/>
              </a:ext>
            </a:extLst>
          </p:cNvPr>
          <p:cNvSpPr/>
          <p:nvPr/>
        </p:nvSpPr>
        <p:spPr>
          <a:xfrm>
            <a:off x="10599762" y="-8877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 descr="Box trolley with solid fill">
            <a:extLst>
              <a:ext uri="{FF2B5EF4-FFF2-40B4-BE49-F238E27FC236}">
                <a16:creationId xmlns:a16="http://schemas.microsoft.com/office/drawing/2014/main" id="{ACAAC89A-9695-A2D9-4D22-C5A53547D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38400" y="1191108"/>
            <a:ext cx="1160553" cy="1160553"/>
          </a:xfrm>
          <a:prstGeom prst="rect">
            <a:avLst/>
          </a:prstGeom>
        </p:spPr>
      </p:pic>
      <p:pic>
        <p:nvPicPr>
          <p:cNvPr id="19" name="Graphic 18" descr="Illustrator with solid fill">
            <a:extLst>
              <a:ext uri="{FF2B5EF4-FFF2-40B4-BE49-F238E27FC236}">
                <a16:creationId xmlns:a16="http://schemas.microsoft.com/office/drawing/2014/main" id="{17E61A66-DB50-D3BA-48BE-1A700D9915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6359" y="2556537"/>
            <a:ext cx="1164634" cy="1164634"/>
          </a:xfrm>
          <a:prstGeom prst="rect">
            <a:avLst/>
          </a:prstGeom>
        </p:spPr>
      </p:pic>
      <p:pic>
        <p:nvPicPr>
          <p:cNvPr id="20" name="Graphic 19" descr="Clipboard with solid fill">
            <a:extLst>
              <a:ext uri="{FF2B5EF4-FFF2-40B4-BE49-F238E27FC236}">
                <a16:creationId xmlns:a16="http://schemas.microsoft.com/office/drawing/2014/main" id="{1E580CA6-ACA5-8FAD-D07A-CBD62AB154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05532" y="3847281"/>
            <a:ext cx="1163770" cy="1163770"/>
          </a:xfrm>
          <a:prstGeom prst="rect">
            <a:avLst/>
          </a:prstGeom>
        </p:spPr>
      </p:pic>
      <p:pic>
        <p:nvPicPr>
          <p:cNvPr id="21" name="Graphic 20" descr="Questions with solid fill">
            <a:extLst>
              <a:ext uri="{FF2B5EF4-FFF2-40B4-BE49-F238E27FC236}">
                <a16:creationId xmlns:a16="http://schemas.microsoft.com/office/drawing/2014/main" id="{10F15C44-33DC-9348-2816-84D28F3A1E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99705" y="5117581"/>
            <a:ext cx="1169597" cy="1169597"/>
          </a:xfrm>
          <a:prstGeom prst="rect">
            <a:avLst/>
          </a:prstGeom>
        </p:spPr>
      </p:pic>
      <p:pic>
        <p:nvPicPr>
          <p:cNvPr id="23" name="Graphic 22" descr="Users with solid fill">
            <a:extLst>
              <a:ext uri="{FF2B5EF4-FFF2-40B4-BE49-F238E27FC236}">
                <a16:creationId xmlns:a16="http://schemas.microsoft.com/office/drawing/2014/main" id="{65CEFA80-601B-F224-ACDD-AAE521D7E2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34319" y="186562"/>
            <a:ext cx="1169597" cy="116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C17711-46BE-17DF-F8B6-613138147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456" y="-659834"/>
            <a:ext cx="10058400" cy="1450757"/>
          </a:xfrm>
        </p:spPr>
        <p:txBody>
          <a:bodyPr/>
          <a:lstStyle/>
          <a:p>
            <a:r>
              <a:rPr lang="en-US"/>
              <a:t>Main Chassis - Sizing</a:t>
            </a:r>
          </a:p>
        </p:txBody>
      </p:sp>
      <p:pic>
        <p:nvPicPr>
          <p:cNvPr id="12" name="Picture 11" descr="A grey metal platform with two metal bars&#10;&#10;Description automatically generated with medium confidence">
            <a:extLst>
              <a:ext uri="{FF2B5EF4-FFF2-40B4-BE49-F238E27FC236}">
                <a16:creationId xmlns:a16="http://schemas.microsoft.com/office/drawing/2014/main" id="{3DD9E0D6-78AF-58E3-34C9-F2292885EEB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69" y="1896369"/>
            <a:ext cx="7303275" cy="4269173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35D29E-5753-DD2C-1B0D-7CE23491BC4B}"/>
              </a:ext>
            </a:extLst>
          </p:cNvPr>
          <p:cNvCxnSpPr/>
          <p:nvPr/>
        </p:nvCxnSpPr>
        <p:spPr>
          <a:xfrm>
            <a:off x="2867487" y="4971495"/>
            <a:ext cx="3799643" cy="932155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543D16A-5AF9-5ACA-D308-17277D438366}"/>
              </a:ext>
            </a:extLst>
          </p:cNvPr>
          <p:cNvCxnSpPr>
            <a:cxnSpLocks/>
          </p:cNvCxnSpPr>
          <p:nvPr/>
        </p:nvCxnSpPr>
        <p:spPr>
          <a:xfrm>
            <a:off x="6627746" y="5651993"/>
            <a:ext cx="78767" cy="466078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87EDD27-9E9A-67D6-CB56-F8F672DEFD74}"/>
              </a:ext>
            </a:extLst>
          </p:cNvPr>
          <p:cNvCxnSpPr>
            <a:cxnSpLocks/>
          </p:cNvCxnSpPr>
          <p:nvPr/>
        </p:nvCxnSpPr>
        <p:spPr>
          <a:xfrm>
            <a:off x="2828103" y="4738456"/>
            <a:ext cx="78767" cy="466078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184571C-9338-5754-4EBE-071A567CC0BF}"/>
              </a:ext>
            </a:extLst>
          </p:cNvPr>
          <p:cNvCxnSpPr/>
          <p:nvPr/>
        </p:nvCxnSpPr>
        <p:spPr>
          <a:xfrm flipV="1">
            <a:off x="6841681" y="5120641"/>
            <a:ext cx="1673669" cy="764391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6181387-01EC-6D9A-A877-0CFDEB3048BA}"/>
              </a:ext>
            </a:extLst>
          </p:cNvPr>
          <p:cNvCxnSpPr>
            <a:cxnSpLocks/>
          </p:cNvCxnSpPr>
          <p:nvPr/>
        </p:nvCxnSpPr>
        <p:spPr>
          <a:xfrm>
            <a:off x="6781202" y="5643516"/>
            <a:ext cx="78767" cy="466078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D9A50E0-21A2-762C-0C57-F0EB3AF5AB01}"/>
              </a:ext>
            </a:extLst>
          </p:cNvPr>
          <p:cNvCxnSpPr>
            <a:cxnSpLocks/>
          </p:cNvCxnSpPr>
          <p:nvPr/>
        </p:nvCxnSpPr>
        <p:spPr>
          <a:xfrm>
            <a:off x="8475966" y="4895423"/>
            <a:ext cx="78767" cy="466078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202DC4C-D90E-F624-FC31-16CCBABF0D1A}"/>
              </a:ext>
            </a:extLst>
          </p:cNvPr>
          <p:cNvSpPr/>
          <p:nvPr/>
        </p:nvSpPr>
        <p:spPr>
          <a:xfrm>
            <a:off x="3921935" y="5521916"/>
            <a:ext cx="879072" cy="341787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25in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60A543B-BC16-C930-A2AE-C5EA999D02DC}"/>
              </a:ext>
            </a:extLst>
          </p:cNvPr>
          <p:cNvSpPr/>
          <p:nvPr/>
        </p:nvSpPr>
        <p:spPr>
          <a:xfrm>
            <a:off x="7810829" y="5561863"/>
            <a:ext cx="879072" cy="341787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10in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DDAB2C7-3108-C49F-8BFB-04C77A23F4E6}"/>
              </a:ext>
            </a:extLst>
          </p:cNvPr>
          <p:cNvSpPr/>
          <p:nvPr/>
        </p:nvSpPr>
        <p:spPr>
          <a:xfrm>
            <a:off x="7307290" y="1962577"/>
            <a:ext cx="3144809" cy="153854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>
                <a:solidFill>
                  <a:schemeClr val="bg1"/>
                </a:solidFill>
              </a:rPr>
              <a:t>Maximum Dimensions:</a:t>
            </a:r>
            <a:br>
              <a:rPr lang="en-US" b="1" u="sng">
                <a:solidFill>
                  <a:schemeClr val="bg1"/>
                </a:solidFill>
              </a:rPr>
            </a:br>
            <a:r>
              <a:rPr lang="en-US" b="1">
                <a:solidFill>
                  <a:schemeClr val="bg1"/>
                </a:solidFill>
              </a:rPr>
              <a:t>L 30in x W 16.5in</a:t>
            </a:r>
          </a:p>
          <a:p>
            <a:pPr algn="ctr"/>
            <a:r>
              <a:rPr lang="en-US" b="1" u="sng">
                <a:solidFill>
                  <a:schemeClr val="bg1"/>
                </a:solidFill>
              </a:rPr>
              <a:t>Minimum Dimensions</a:t>
            </a:r>
          </a:p>
          <a:p>
            <a:pPr algn="ctr"/>
            <a:r>
              <a:rPr lang="en-US" b="1">
                <a:solidFill>
                  <a:schemeClr val="bg1"/>
                </a:solidFill>
              </a:rPr>
              <a:t>L 22.28in x W 8.9in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8AB131B-7388-7D7E-5CDA-8F74B27A1361}"/>
              </a:ext>
            </a:extLst>
          </p:cNvPr>
          <p:cNvSpPr/>
          <p:nvPr/>
        </p:nvSpPr>
        <p:spPr>
          <a:xfrm>
            <a:off x="6627746" y="232439"/>
            <a:ext cx="3790185" cy="129139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Satisfies Requirement(s):</a:t>
            </a:r>
          </a:p>
          <a:p>
            <a:pPr algn="ctr"/>
            <a:r>
              <a:rPr lang="en-US" b="1">
                <a:solidFill>
                  <a:schemeClr val="bg1"/>
                </a:solidFill>
              </a:rPr>
              <a:t>[1.2.1], [1.3.1], [2.1.1], [2.2.1]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F77263E8-153D-4C5C-2834-F2C20125ECB8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32</a:t>
            </a:fld>
            <a:endParaRPr lang="en-US" sz="200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05242E8-E1F8-6C30-EF97-907B9D03EEAD}"/>
              </a:ext>
            </a:extLst>
          </p:cNvPr>
          <p:cNvSpPr/>
          <p:nvPr/>
        </p:nvSpPr>
        <p:spPr>
          <a:xfrm>
            <a:off x="853213" y="2130907"/>
            <a:ext cx="1939512" cy="430567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Main Chassis</a:t>
            </a:r>
          </a:p>
        </p:txBody>
      </p:sp>
    </p:spTree>
    <p:extLst>
      <p:ext uri="{BB962C8B-B14F-4D97-AF65-F5344CB8AC3E}">
        <p14:creationId xmlns:p14="http://schemas.microsoft.com/office/powerpoint/2010/main" val="2484190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6F62057-706E-AC97-68C6-4E1F33B0E2E3}"/>
              </a:ext>
            </a:extLst>
          </p:cNvPr>
          <p:cNvSpPr/>
          <p:nvPr/>
        </p:nvSpPr>
        <p:spPr>
          <a:xfrm>
            <a:off x="971550" y="1409700"/>
            <a:ext cx="10267580" cy="561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6A5588D-AD08-F1BD-A9BA-69A18608CB9E}"/>
              </a:ext>
            </a:extLst>
          </p:cNvPr>
          <p:cNvSpPr/>
          <p:nvPr/>
        </p:nvSpPr>
        <p:spPr>
          <a:xfrm>
            <a:off x="10599762" y="-8877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 descr="Box trolley with solid fill">
            <a:extLst>
              <a:ext uri="{FF2B5EF4-FFF2-40B4-BE49-F238E27FC236}">
                <a16:creationId xmlns:a16="http://schemas.microsoft.com/office/drawing/2014/main" id="{134D5CB8-A3E8-D23F-5B14-F8DD51AD92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38400" y="1191108"/>
            <a:ext cx="1160553" cy="1160553"/>
          </a:xfrm>
          <a:prstGeom prst="rect">
            <a:avLst/>
          </a:prstGeom>
        </p:spPr>
      </p:pic>
      <p:pic>
        <p:nvPicPr>
          <p:cNvPr id="25" name="Graphic 24" descr="Illustrator with solid fill">
            <a:extLst>
              <a:ext uri="{FF2B5EF4-FFF2-40B4-BE49-F238E27FC236}">
                <a16:creationId xmlns:a16="http://schemas.microsoft.com/office/drawing/2014/main" id="{D467A104-5360-BE81-24B2-A4852E2BAA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6359" y="2556537"/>
            <a:ext cx="1164634" cy="1164634"/>
          </a:xfrm>
          <a:prstGeom prst="rect">
            <a:avLst/>
          </a:prstGeom>
        </p:spPr>
      </p:pic>
      <p:pic>
        <p:nvPicPr>
          <p:cNvPr id="26" name="Graphic 25" descr="Clipboard with solid fill">
            <a:extLst>
              <a:ext uri="{FF2B5EF4-FFF2-40B4-BE49-F238E27FC236}">
                <a16:creationId xmlns:a16="http://schemas.microsoft.com/office/drawing/2014/main" id="{3547B433-F095-F723-9FE4-86E635E448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05532" y="3847281"/>
            <a:ext cx="1163770" cy="1163770"/>
          </a:xfrm>
          <a:prstGeom prst="rect">
            <a:avLst/>
          </a:prstGeom>
        </p:spPr>
      </p:pic>
      <p:pic>
        <p:nvPicPr>
          <p:cNvPr id="27" name="Graphic 26" descr="Questions with solid fill">
            <a:extLst>
              <a:ext uri="{FF2B5EF4-FFF2-40B4-BE49-F238E27FC236}">
                <a16:creationId xmlns:a16="http://schemas.microsoft.com/office/drawing/2014/main" id="{17155AFD-AB57-96B3-3760-F3FE18F0F8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99705" y="5117581"/>
            <a:ext cx="1169597" cy="1169597"/>
          </a:xfrm>
          <a:prstGeom prst="rect">
            <a:avLst/>
          </a:prstGeom>
        </p:spPr>
      </p:pic>
      <p:pic>
        <p:nvPicPr>
          <p:cNvPr id="28" name="Graphic 27" descr="Users with solid fill">
            <a:extLst>
              <a:ext uri="{FF2B5EF4-FFF2-40B4-BE49-F238E27FC236}">
                <a16:creationId xmlns:a16="http://schemas.microsoft.com/office/drawing/2014/main" id="{8981674D-46C4-B879-8DDC-4CFE824211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34319" y="186562"/>
            <a:ext cx="1169597" cy="116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C17711-46BE-17DF-F8B6-613138147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687" y="-649928"/>
            <a:ext cx="10058400" cy="1450757"/>
          </a:xfrm>
        </p:spPr>
        <p:txBody>
          <a:bodyPr/>
          <a:lstStyle/>
          <a:p>
            <a:r>
              <a:rPr lang="en-US"/>
              <a:t>Main Chassis - Weight</a:t>
            </a:r>
          </a:p>
        </p:txBody>
      </p:sp>
      <p:pic>
        <p:nvPicPr>
          <p:cNvPr id="12" name="Picture 11" descr="A grey metal platform with two metal bars&#10;&#10;Description automatically generated with medium confidence">
            <a:extLst>
              <a:ext uri="{FF2B5EF4-FFF2-40B4-BE49-F238E27FC236}">
                <a16:creationId xmlns:a16="http://schemas.microsoft.com/office/drawing/2014/main" id="{3DD9E0D6-78AF-58E3-34C9-F2292885EEB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69" y="1896369"/>
            <a:ext cx="7303275" cy="4269173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DDAB2C7-3108-C49F-8BFB-04C77A23F4E6}"/>
              </a:ext>
            </a:extLst>
          </p:cNvPr>
          <p:cNvSpPr/>
          <p:nvPr/>
        </p:nvSpPr>
        <p:spPr>
          <a:xfrm>
            <a:off x="7307290" y="1962577"/>
            <a:ext cx="3144809" cy="153854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>
                <a:solidFill>
                  <a:schemeClr val="bg1"/>
                </a:solidFill>
              </a:rPr>
              <a:t>Maximum Weight</a:t>
            </a:r>
          </a:p>
          <a:p>
            <a:pPr algn="ctr"/>
            <a:r>
              <a:rPr lang="en-US" b="1">
                <a:solidFill>
                  <a:schemeClr val="bg1"/>
                </a:solidFill>
              </a:rPr>
              <a:t>81lb</a:t>
            </a:r>
          </a:p>
          <a:p>
            <a:pPr algn="ctr"/>
            <a:r>
              <a:rPr lang="en-US" b="1" u="sng">
                <a:solidFill>
                  <a:schemeClr val="bg1"/>
                </a:solidFill>
              </a:rPr>
              <a:t>Design Weight</a:t>
            </a:r>
          </a:p>
          <a:p>
            <a:pPr algn="ctr"/>
            <a:r>
              <a:rPr lang="en-US" b="1">
                <a:solidFill>
                  <a:schemeClr val="bg1"/>
                </a:solidFill>
              </a:rPr>
              <a:t>17.81lb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795E7A6-2EB8-C8B9-F4FC-3D5E540E9806}"/>
              </a:ext>
            </a:extLst>
          </p:cNvPr>
          <p:cNvSpPr/>
          <p:nvPr/>
        </p:nvSpPr>
        <p:spPr>
          <a:xfrm>
            <a:off x="7572652" y="232439"/>
            <a:ext cx="2845279" cy="129139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Satisfies Specification:</a:t>
            </a:r>
          </a:p>
          <a:p>
            <a:pPr algn="ctr"/>
            <a:r>
              <a:rPr lang="en-US" b="1">
                <a:solidFill>
                  <a:schemeClr val="bg1"/>
                </a:solidFill>
              </a:rPr>
              <a:t>[1.1.1]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9510B95B-26F7-62D4-80D1-759FB4229E8A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33</a:t>
            </a:fld>
            <a:endParaRPr lang="en-US" sz="2000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9CEA6782-B56C-654C-C0A8-034137770259}"/>
              </a:ext>
            </a:extLst>
          </p:cNvPr>
          <p:cNvSpPr/>
          <p:nvPr/>
        </p:nvSpPr>
        <p:spPr>
          <a:xfrm>
            <a:off x="5257800" y="2130907"/>
            <a:ext cx="495300" cy="1795645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E9DBB7F-C35F-8664-B365-C0F8275DEA2B}"/>
              </a:ext>
            </a:extLst>
          </p:cNvPr>
          <p:cNvSpPr/>
          <p:nvPr/>
        </p:nvSpPr>
        <p:spPr>
          <a:xfrm>
            <a:off x="853213" y="2130907"/>
            <a:ext cx="1939512" cy="430567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Main Chassis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C63A303-6213-6DE3-E831-AA29079171AC}"/>
              </a:ext>
            </a:extLst>
          </p:cNvPr>
          <p:cNvSpPr/>
          <p:nvPr/>
        </p:nvSpPr>
        <p:spPr>
          <a:xfrm>
            <a:off x="4535694" y="1514369"/>
            <a:ext cx="1939512" cy="647299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2.5lb Weight</a:t>
            </a:r>
            <a:br>
              <a:rPr lang="en-US" b="1">
                <a:solidFill>
                  <a:schemeClr val="bg1"/>
                </a:solidFill>
              </a:rPr>
            </a:br>
            <a:r>
              <a:rPr lang="en-US" b="1">
                <a:solidFill>
                  <a:schemeClr val="bg1"/>
                </a:solidFill>
              </a:rPr>
              <a:t>(Couch)</a:t>
            </a:r>
          </a:p>
        </p:txBody>
      </p:sp>
    </p:spTree>
    <p:extLst>
      <p:ext uri="{BB962C8B-B14F-4D97-AF65-F5344CB8AC3E}">
        <p14:creationId xmlns:p14="http://schemas.microsoft.com/office/powerpoint/2010/main" val="17392102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D48AEE-8940-74E1-D9B4-8CC2A8B5E368}"/>
              </a:ext>
            </a:extLst>
          </p:cNvPr>
          <p:cNvSpPr/>
          <p:nvPr/>
        </p:nvSpPr>
        <p:spPr>
          <a:xfrm>
            <a:off x="971550" y="1409700"/>
            <a:ext cx="10267580" cy="561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D70D53-E1E0-C8E3-9630-8C458F658F8C}"/>
              </a:ext>
            </a:extLst>
          </p:cNvPr>
          <p:cNvSpPr/>
          <p:nvPr/>
        </p:nvSpPr>
        <p:spPr>
          <a:xfrm>
            <a:off x="10599762" y="-8877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 descr="Box trolley with solid fill">
            <a:extLst>
              <a:ext uri="{FF2B5EF4-FFF2-40B4-BE49-F238E27FC236}">
                <a16:creationId xmlns:a16="http://schemas.microsoft.com/office/drawing/2014/main" id="{E2053438-3127-15C3-8FE4-10C3D8147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38400" y="1191108"/>
            <a:ext cx="1160553" cy="1160553"/>
          </a:xfrm>
          <a:prstGeom prst="rect">
            <a:avLst/>
          </a:prstGeom>
        </p:spPr>
      </p:pic>
      <p:pic>
        <p:nvPicPr>
          <p:cNvPr id="19" name="Graphic 18" descr="Illustrator with solid fill">
            <a:extLst>
              <a:ext uri="{FF2B5EF4-FFF2-40B4-BE49-F238E27FC236}">
                <a16:creationId xmlns:a16="http://schemas.microsoft.com/office/drawing/2014/main" id="{F74C2038-A391-E96E-FEF9-EE0D98FB56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6359" y="2556537"/>
            <a:ext cx="1164634" cy="1164634"/>
          </a:xfrm>
          <a:prstGeom prst="rect">
            <a:avLst/>
          </a:prstGeom>
        </p:spPr>
      </p:pic>
      <p:pic>
        <p:nvPicPr>
          <p:cNvPr id="20" name="Graphic 19" descr="Clipboard with solid fill">
            <a:extLst>
              <a:ext uri="{FF2B5EF4-FFF2-40B4-BE49-F238E27FC236}">
                <a16:creationId xmlns:a16="http://schemas.microsoft.com/office/drawing/2014/main" id="{B34C9571-7898-6DDB-0485-0C69555504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05532" y="3847281"/>
            <a:ext cx="1163770" cy="1163770"/>
          </a:xfrm>
          <a:prstGeom prst="rect">
            <a:avLst/>
          </a:prstGeom>
        </p:spPr>
      </p:pic>
      <p:pic>
        <p:nvPicPr>
          <p:cNvPr id="21" name="Graphic 20" descr="Questions with solid fill">
            <a:extLst>
              <a:ext uri="{FF2B5EF4-FFF2-40B4-BE49-F238E27FC236}">
                <a16:creationId xmlns:a16="http://schemas.microsoft.com/office/drawing/2014/main" id="{803FA755-3DD3-193B-F3B3-14BDBC18CB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99705" y="5117581"/>
            <a:ext cx="1169597" cy="1169597"/>
          </a:xfrm>
          <a:prstGeom prst="rect">
            <a:avLst/>
          </a:prstGeom>
        </p:spPr>
      </p:pic>
      <p:pic>
        <p:nvPicPr>
          <p:cNvPr id="22" name="Graphic 21" descr="Users with solid fill">
            <a:extLst>
              <a:ext uri="{FF2B5EF4-FFF2-40B4-BE49-F238E27FC236}">
                <a16:creationId xmlns:a16="http://schemas.microsoft.com/office/drawing/2014/main" id="{39E83C89-BDDF-0EFE-679F-5510B3C5D3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34319" y="186562"/>
            <a:ext cx="1169597" cy="116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C17711-46BE-17DF-F8B6-613138147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687" y="-679209"/>
            <a:ext cx="10058400" cy="1450757"/>
          </a:xfrm>
        </p:spPr>
        <p:txBody>
          <a:bodyPr/>
          <a:lstStyle/>
          <a:p>
            <a:r>
              <a:rPr lang="en-US"/>
              <a:t>Main Chassis - Brackets</a:t>
            </a:r>
          </a:p>
        </p:txBody>
      </p:sp>
      <p:pic>
        <p:nvPicPr>
          <p:cNvPr id="12" name="Picture 11" descr="A grey metal platform with two metal bars&#10;&#10;Description automatically generated with medium confidence">
            <a:extLst>
              <a:ext uri="{FF2B5EF4-FFF2-40B4-BE49-F238E27FC236}">
                <a16:creationId xmlns:a16="http://schemas.microsoft.com/office/drawing/2014/main" id="{3DD9E0D6-78AF-58E3-34C9-F2292885EEB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69" y="1896369"/>
            <a:ext cx="7303275" cy="426917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7550C4-FE61-A847-27FA-EBE0876E7FAD}"/>
              </a:ext>
            </a:extLst>
          </p:cNvPr>
          <p:cNvCxnSpPr>
            <a:cxnSpLocks/>
          </p:cNvCxnSpPr>
          <p:nvPr/>
        </p:nvCxnSpPr>
        <p:spPr>
          <a:xfrm>
            <a:off x="1457413" y="2190125"/>
            <a:ext cx="3043566" cy="2279866"/>
          </a:xfrm>
          <a:prstGeom prst="straightConnector1">
            <a:avLst/>
          </a:prstGeom>
          <a:ln w="762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3565B9F-3095-FE14-1B27-B01401E8E4B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17436"/>
          <a:stretch/>
        </p:blipFill>
        <p:spPr>
          <a:xfrm>
            <a:off x="263022" y="1064672"/>
            <a:ext cx="2268476" cy="2299606"/>
          </a:xfrm>
          <a:prstGeom prst="ellips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</p:pic>
      <p:sp>
        <p:nvSpPr>
          <p:cNvPr id="44" name="Slide Number Placeholder 16">
            <a:extLst>
              <a:ext uri="{FF2B5EF4-FFF2-40B4-BE49-F238E27FC236}">
                <a16:creationId xmlns:a16="http://schemas.microsoft.com/office/drawing/2014/main" id="{782BC36C-7C0B-01FE-0837-26EEB6B5EA82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34</a:t>
            </a:fld>
            <a:endParaRPr lang="en-US" sz="200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B69FB56-A453-6F20-B897-5729A563E037}"/>
              </a:ext>
            </a:extLst>
          </p:cNvPr>
          <p:cNvSpPr/>
          <p:nvPr/>
        </p:nvSpPr>
        <p:spPr>
          <a:xfrm>
            <a:off x="4430131" y="5823155"/>
            <a:ext cx="1939512" cy="430567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Main Chassis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0C33E2C-D123-2EC8-8671-7DFEAA4CECFE}"/>
              </a:ext>
            </a:extLst>
          </p:cNvPr>
          <p:cNvSpPr/>
          <p:nvPr/>
        </p:nvSpPr>
        <p:spPr>
          <a:xfrm>
            <a:off x="8223136" y="808090"/>
            <a:ext cx="1305018" cy="188428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005BD3D-0B79-57A4-76AF-610C252FCF88}"/>
              </a:ext>
            </a:extLst>
          </p:cNvPr>
          <p:cNvSpPr/>
          <p:nvPr/>
        </p:nvSpPr>
        <p:spPr>
          <a:xfrm>
            <a:off x="7750066" y="3100178"/>
            <a:ext cx="2441360" cy="32685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Bracket Cross Section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833929A-0A90-D18D-2217-18344C029DB4}"/>
              </a:ext>
            </a:extLst>
          </p:cNvPr>
          <p:cNvSpPr/>
          <p:nvPr/>
        </p:nvSpPr>
        <p:spPr>
          <a:xfrm rot="16200000">
            <a:off x="7510251" y="1605091"/>
            <a:ext cx="964814" cy="29028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0.4in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33D1F0E-9A17-DDB4-0423-0B34F16BC57F}"/>
              </a:ext>
            </a:extLst>
          </p:cNvPr>
          <p:cNvSpPr/>
          <p:nvPr/>
        </p:nvSpPr>
        <p:spPr>
          <a:xfrm>
            <a:off x="8382475" y="2753697"/>
            <a:ext cx="964814" cy="29028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0.25in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C0775C3-BB3D-CA0A-080D-276DD401E73E}"/>
              </a:ext>
            </a:extLst>
          </p:cNvPr>
          <p:cNvSpPr/>
          <p:nvPr/>
        </p:nvSpPr>
        <p:spPr>
          <a:xfrm>
            <a:off x="323175" y="3162892"/>
            <a:ext cx="2268476" cy="561976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Should Support 2.5lbs Each</a:t>
            </a:r>
          </a:p>
        </p:txBody>
      </p:sp>
    </p:spTree>
    <p:extLst>
      <p:ext uri="{BB962C8B-B14F-4D97-AF65-F5344CB8AC3E}">
        <p14:creationId xmlns:p14="http://schemas.microsoft.com/office/powerpoint/2010/main" val="1875110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AA81EAE-2FCE-CD19-19F0-DAEA68115682}"/>
              </a:ext>
            </a:extLst>
          </p:cNvPr>
          <p:cNvSpPr/>
          <p:nvPr/>
        </p:nvSpPr>
        <p:spPr>
          <a:xfrm>
            <a:off x="971550" y="1409700"/>
            <a:ext cx="10267580" cy="561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3E2AD5-62D8-F001-AF6D-B41A631FAC92}"/>
              </a:ext>
            </a:extLst>
          </p:cNvPr>
          <p:cNvSpPr/>
          <p:nvPr/>
        </p:nvSpPr>
        <p:spPr>
          <a:xfrm>
            <a:off x="10599762" y="-8877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 descr="Box trolley with solid fill">
            <a:extLst>
              <a:ext uri="{FF2B5EF4-FFF2-40B4-BE49-F238E27FC236}">
                <a16:creationId xmlns:a16="http://schemas.microsoft.com/office/drawing/2014/main" id="{1B578786-A7DC-AB6B-C26C-55A59A0A98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38400" y="1191108"/>
            <a:ext cx="1160553" cy="1160553"/>
          </a:xfrm>
          <a:prstGeom prst="rect">
            <a:avLst/>
          </a:prstGeom>
        </p:spPr>
      </p:pic>
      <p:pic>
        <p:nvPicPr>
          <p:cNvPr id="26" name="Graphic 25" descr="Illustrator with solid fill">
            <a:extLst>
              <a:ext uri="{FF2B5EF4-FFF2-40B4-BE49-F238E27FC236}">
                <a16:creationId xmlns:a16="http://schemas.microsoft.com/office/drawing/2014/main" id="{7F5386CE-1A1E-6FDA-DD96-C308859E1B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6359" y="2556537"/>
            <a:ext cx="1164634" cy="1164634"/>
          </a:xfrm>
          <a:prstGeom prst="rect">
            <a:avLst/>
          </a:prstGeom>
        </p:spPr>
      </p:pic>
      <p:pic>
        <p:nvPicPr>
          <p:cNvPr id="27" name="Graphic 26" descr="Clipboard with solid fill">
            <a:extLst>
              <a:ext uri="{FF2B5EF4-FFF2-40B4-BE49-F238E27FC236}">
                <a16:creationId xmlns:a16="http://schemas.microsoft.com/office/drawing/2014/main" id="{F972CA5F-5C6C-0DC8-F09A-AF5DA92375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05532" y="3847281"/>
            <a:ext cx="1163770" cy="1163770"/>
          </a:xfrm>
          <a:prstGeom prst="rect">
            <a:avLst/>
          </a:prstGeom>
        </p:spPr>
      </p:pic>
      <p:pic>
        <p:nvPicPr>
          <p:cNvPr id="28" name="Graphic 27" descr="Questions with solid fill">
            <a:extLst>
              <a:ext uri="{FF2B5EF4-FFF2-40B4-BE49-F238E27FC236}">
                <a16:creationId xmlns:a16="http://schemas.microsoft.com/office/drawing/2014/main" id="{CB65D24E-3828-FE78-7BE0-4D072CF1F6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99705" y="5117581"/>
            <a:ext cx="1169597" cy="1169597"/>
          </a:xfrm>
          <a:prstGeom prst="rect">
            <a:avLst/>
          </a:prstGeom>
        </p:spPr>
      </p:pic>
      <p:pic>
        <p:nvPicPr>
          <p:cNvPr id="29" name="Graphic 28" descr="Users with solid fill">
            <a:extLst>
              <a:ext uri="{FF2B5EF4-FFF2-40B4-BE49-F238E27FC236}">
                <a16:creationId xmlns:a16="http://schemas.microsoft.com/office/drawing/2014/main" id="{D76E1272-0155-1058-BA3D-8AB95BC503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34319" y="186562"/>
            <a:ext cx="1169597" cy="116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C17711-46BE-17DF-F8B6-613138147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687" y="-558242"/>
            <a:ext cx="10058400" cy="1450757"/>
          </a:xfrm>
        </p:spPr>
        <p:txBody>
          <a:bodyPr/>
          <a:lstStyle/>
          <a:p>
            <a:r>
              <a:rPr lang="en-US"/>
              <a:t>Structural Analysis - Brackets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A8ECB4F7-D1D0-9804-9C43-0AC94142A7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0249569"/>
                  </p:ext>
                </p:extLst>
              </p:nvPr>
            </p:nvGraphicFramePr>
            <p:xfrm>
              <a:off x="185347" y="1033727"/>
              <a:ext cx="7491804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7268">
                      <a:extLst>
                        <a:ext uri="{9D8B030D-6E8A-4147-A177-3AD203B41FA5}">
                          <a16:colId xmlns:a16="http://schemas.microsoft.com/office/drawing/2014/main" val="3959579114"/>
                        </a:ext>
                      </a:extLst>
                    </a:gridCol>
                    <a:gridCol w="2497268">
                      <a:extLst>
                        <a:ext uri="{9D8B030D-6E8A-4147-A177-3AD203B41FA5}">
                          <a16:colId xmlns:a16="http://schemas.microsoft.com/office/drawing/2014/main" val="130910976"/>
                        </a:ext>
                      </a:extLst>
                    </a:gridCol>
                    <a:gridCol w="2497268">
                      <a:extLst>
                        <a:ext uri="{9D8B030D-6E8A-4147-A177-3AD203B41FA5}">
                          <a16:colId xmlns:a16="http://schemas.microsoft.com/office/drawing/2014/main" val="7857397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Point of Failure</a:t>
                          </a:r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Maximum Load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18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𝒎𝒂𝒙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/>
                            <a:t>)</a:t>
                          </a:r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Equation #</a:t>
                          </a:r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5835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solidFill>
                                <a:schemeClr val="bg1"/>
                              </a:solidFill>
                            </a:rPr>
                            <a:t>Bracket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5.72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(5)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961743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A8ECB4F7-D1D0-9804-9C43-0AC94142A7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0249569"/>
                  </p:ext>
                </p:extLst>
              </p:nvPr>
            </p:nvGraphicFramePr>
            <p:xfrm>
              <a:off x="185347" y="1033727"/>
              <a:ext cx="7491804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7268">
                      <a:extLst>
                        <a:ext uri="{9D8B030D-6E8A-4147-A177-3AD203B41FA5}">
                          <a16:colId xmlns:a16="http://schemas.microsoft.com/office/drawing/2014/main" val="3959579114"/>
                        </a:ext>
                      </a:extLst>
                    </a:gridCol>
                    <a:gridCol w="2497268">
                      <a:extLst>
                        <a:ext uri="{9D8B030D-6E8A-4147-A177-3AD203B41FA5}">
                          <a16:colId xmlns:a16="http://schemas.microsoft.com/office/drawing/2014/main" val="130910976"/>
                        </a:ext>
                      </a:extLst>
                    </a:gridCol>
                    <a:gridCol w="2497268">
                      <a:extLst>
                        <a:ext uri="{9D8B030D-6E8A-4147-A177-3AD203B41FA5}">
                          <a16:colId xmlns:a16="http://schemas.microsoft.com/office/drawing/2014/main" val="7857397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Point of Failure</a:t>
                          </a:r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00508" t="-6667" r="-101015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Equation #</a:t>
                          </a:r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5835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solidFill>
                                <a:schemeClr val="bg1"/>
                              </a:solidFill>
                            </a:rPr>
                            <a:t>Bracket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5.72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(5)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961743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F8173780-9285-2FEB-19BD-C5297ACA83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5304053"/>
                  </p:ext>
                </p:extLst>
              </p:nvPr>
            </p:nvGraphicFramePr>
            <p:xfrm>
              <a:off x="185347" y="1866812"/>
              <a:ext cx="4062803" cy="246288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56546">
                      <a:extLst>
                        <a:ext uri="{9D8B030D-6E8A-4147-A177-3AD203B41FA5}">
                          <a16:colId xmlns:a16="http://schemas.microsoft.com/office/drawing/2014/main" val="1511177629"/>
                        </a:ext>
                      </a:extLst>
                    </a:gridCol>
                    <a:gridCol w="806257">
                      <a:extLst>
                        <a:ext uri="{9D8B030D-6E8A-4147-A177-3AD203B41FA5}">
                          <a16:colId xmlns:a16="http://schemas.microsoft.com/office/drawing/2014/main" val="2921072231"/>
                        </a:ext>
                      </a:extLst>
                    </a:gridCol>
                  </a:tblGrid>
                  <a:tr h="694662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𝒎𝒂𝒙</m:t>
                                    </m:r>
                                  </m:sub>
                                </m:sSub>
                                <m:r>
                                  <a:rPr lang="en-US" sz="18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en-US" sz="1800" b="1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b="1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𝝈</m:t>
                                        </m:r>
                                      </m:e>
                                      <m:sub>
                                        <m:r>
                                          <a:rPr lang="en-US" sz="1800" b="1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𝒚</m:t>
                                        </m:r>
                                      </m:sub>
                                    </m:sSub>
                                    <m:r>
                                      <a:rPr lang="en-US" sz="1800" b="1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𝒃</m:t>
                                    </m:r>
                                    <m:sSup>
                                      <m:sSupPr>
                                        <m:ctrlPr>
                                          <a:rPr lang="en-US" sz="1800" b="1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1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𝒉</m:t>
                                        </m:r>
                                      </m:e>
                                      <m:sup>
                                        <m:r>
                                          <a:rPr lang="en-US" sz="1800" b="1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1800" b="1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𝟔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𝑳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b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>
                              <a:solidFill>
                                <a:schemeClr val="tx1"/>
                              </a:solidFill>
                            </a:rPr>
                            <a:t>(5)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2705509"/>
                      </a:ext>
                    </a:extLst>
                  </a:tr>
                  <a:tr h="694662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𝑭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𝑴𝒂𝒙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𝑩𝒓𝒂𝒄𝒌𝒆𝒕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𝑳𝒐𝒂𝒅</m:t>
                                </m:r>
                              </m:oMath>
                            </m:oMathPara>
                          </a14:m>
                          <a:endParaRPr lang="en-US" sz="1800" b="1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𝒃</m:t>
                                </m:r>
                                <m:r>
                                  <a:rPr lang="en-US" sz="1800" b="1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=</m:t>
                                </m:r>
                                <m:r>
                                  <a:rPr lang="en-US" sz="1800" b="1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𝑪𝒓𝒐𝒔𝒔</m:t>
                                </m:r>
                                <m:r>
                                  <a:rPr lang="en-US" sz="1800" b="1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US" sz="1800" b="1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𝑺𝒆𝒄𝒕𝒊𝒐𝒏𝒂𝒍</m:t>
                                </m:r>
                                <m:r>
                                  <a:rPr lang="en-US" sz="1800" b="1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US" sz="1800" b="1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𝑾𝒊𝒅𝒕𝒉</m:t>
                                </m:r>
                              </m:oMath>
                            </m:oMathPara>
                          </a14:m>
                          <a:endParaRPr lang="en-US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𝒉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𝑪𝒓𝒐𝒔𝒔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𝑺𝒆𝒄𝒕𝒊𝒐𝒏𝒂𝒍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𝑯𝒆𝒊𝒈𝒉𝒕</m:t>
                                </m:r>
                              </m:oMath>
                            </m:oMathPara>
                          </a14:m>
                          <a:endParaRPr lang="en-US" sz="1800" b="1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𝒀𝒊𝒆𝒍𝒅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𝑺𝒕𝒓𝒆𝒔𝒔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𝒐𝒇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𝑨𝑩𝑺</m:t>
                                </m:r>
                              </m:oMath>
                            </m:oMathPara>
                          </a14:m>
                          <a:endParaRPr lang="en-US" sz="1800" b="1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𝑳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𝑳𝒆𝒏𝒈𝒕𝒉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𝒐𝒇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𝑩𝒓𝒂𝒄𝒌𝒆𝒕</m:t>
                                </m:r>
                              </m:oMath>
                            </m:oMathPara>
                          </a14:m>
                          <a:endParaRPr lang="en-US" sz="1800" b="1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800" b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846034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F8173780-9285-2FEB-19BD-C5297ACA83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5304053"/>
                  </p:ext>
                </p:extLst>
              </p:nvPr>
            </p:nvGraphicFramePr>
            <p:xfrm>
              <a:off x="185347" y="1866812"/>
              <a:ext cx="4062803" cy="246288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56546">
                      <a:extLst>
                        <a:ext uri="{9D8B030D-6E8A-4147-A177-3AD203B41FA5}">
                          <a16:colId xmlns:a16="http://schemas.microsoft.com/office/drawing/2014/main" val="1511177629"/>
                        </a:ext>
                      </a:extLst>
                    </a:gridCol>
                    <a:gridCol w="806257">
                      <a:extLst>
                        <a:ext uri="{9D8B030D-6E8A-4147-A177-3AD203B41FA5}">
                          <a16:colId xmlns:a16="http://schemas.microsoft.com/office/drawing/2014/main" val="2921072231"/>
                        </a:ext>
                      </a:extLst>
                    </a:gridCol>
                  </a:tblGrid>
                  <a:tr h="6946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4"/>
                          <a:stretch>
                            <a:fillRect l="-389" r="-25681" b="-25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>
                              <a:solidFill>
                                <a:schemeClr val="tx1"/>
                              </a:solidFill>
                            </a:rPr>
                            <a:t>(5)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2705509"/>
                      </a:ext>
                    </a:extLst>
                  </a:tr>
                  <a:tr h="17682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4"/>
                          <a:stretch>
                            <a:fillRect l="-389" t="-39286" r="-25681" b="-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84603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CB7B8E8-B4B4-56F7-B98E-276BAEEB68D5}"/>
              </a:ext>
            </a:extLst>
          </p:cNvPr>
          <p:cNvSpPr/>
          <p:nvPr/>
        </p:nvSpPr>
        <p:spPr>
          <a:xfrm>
            <a:off x="8155709" y="232439"/>
            <a:ext cx="2262222" cy="129139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Satisfies Specification:</a:t>
            </a:r>
          </a:p>
          <a:p>
            <a:pPr algn="ctr"/>
            <a:r>
              <a:rPr lang="en-US" b="1">
                <a:solidFill>
                  <a:schemeClr val="bg1"/>
                </a:solidFill>
              </a:rPr>
              <a:t>[3.3.1]</a:t>
            </a:r>
          </a:p>
        </p:txBody>
      </p:sp>
      <p:sp>
        <p:nvSpPr>
          <p:cNvPr id="3" name="Slide Number Placeholder 16">
            <a:extLst>
              <a:ext uri="{FF2B5EF4-FFF2-40B4-BE49-F238E27FC236}">
                <a16:creationId xmlns:a16="http://schemas.microsoft.com/office/drawing/2014/main" id="{699B4BFE-FB24-F2A6-36D1-B3E30981BEF1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35</a:t>
            </a:fld>
            <a:endParaRPr lang="en-US" sz="2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E51E90A3-BCB4-A10F-9F3A-CFFC30B9DD0F}"/>
                  </a:ext>
                </a:extLst>
              </p:cNvPr>
              <p:cNvSpPr/>
              <p:nvPr/>
            </p:nvSpPr>
            <p:spPr>
              <a:xfrm>
                <a:off x="4265639" y="2145795"/>
                <a:ext cx="5810244" cy="3747334"/>
              </a:xfrm>
              <a:prstGeom prst="round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>
                    <a:solidFill>
                      <a:schemeClr val="bg1"/>
                    </a:solidFill>
                  </a:rPr>
                  <a:t>If: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𝒃</m:t>
                    </m:r>
                    <m:r>
                      <a:rPr lang="en-US" sz="1800" b="1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1800" b="1" i="1">
                    <a:solidFill>
                      <a:schemeClr val="bg1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b="1" i="1">
                    <a:solidFill>
                      <a:schemeClr val="bg1"/>
                    </a:solidFill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0.25in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𝟒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𝒊𝒏</m:t>
                      </m:r>
                    </m:oMath>
                  </m:oMathPara>
                </a14:m>
                <a:endParaRPr lang="en-US" sz="1800" b="1" i="1">
                  <a:solidFill>
                    <a:schemeClr val="bg1"/>
                  </a:solidFill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7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𝝈</m:t>
                        </m:r>
                      </m:e>
                      <m:sub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sub>
                    </m:sSub>
                    <m:r>
                      <a:rPr lang="en-US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𝟒𝟐𝟗</m:t>
                    </m:r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𝒑𝒔𝒊</m:t>
                    </m:r>
                  </m:oMath>
                </a14:m>
                <a:r>
                  <a:rPr lang="en-US" sz="1800" b="1">
                    <a:solidFill>
                      <a:schemeClr val="bg1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[2]</a:t>
                </a:r>
                <a:br>
                  <a:rPr lang="en-US" sz="1800" b="1" i="1">
                    <a:solidFill>
                      <a:schemeClr val="bg1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𝑳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𝟓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𝒊𝒏</m:t>
                      </m:r>
                    </m:oMath>
                  </m:oMathPara>
                </a14:m>
                <a:endParaRPr lang="en-US" b="1" i="1">
                  <a:solidFill>
                    <a:schemeClr val="bg1"/>
                  </a:solidFill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𝒎𝒂𝒙</m:t>
                          </m:r>
                        </m:sub>
                      </m:sSub>
                      <m:r>
                        <a:rPr lang="en-US" sz="18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1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𝟒𝟐𝟗</m:t>
                          </m:r>
                          <m:r>
                            <a:rPr lang="en-US" sz="1800" b="1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1800" b="1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  <m:r>
                            <a:rPr lang="en-US" sz="1800" b="1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 sz="1800" b="1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𝟐𝟓</m:t>
                          </m:r>
                          <m:r>
                            <a:rPr lang="en-US" sz="1800" b="1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1800" b="1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  <m:r>
                                <a:rPr lang="en-US" sz="1800" b="1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  <m:r>
                                <a:rPr lang="en-US" sz="1800" b="1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𝟒</m:t>
                              </m:r>
                            </m:e>
                            <m:sup>
                              <m:r>
                                <a:rPr lang="en-US" sz="1800" b="1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1800" b="1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𝟔</m:t>
                          </m:r>
                          <m:r>
                            <a:rPr lang="en-US" sz="1800" b="1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1800" b="1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  <m:r>
                            <a:rPr lang="en-US" sz="1800" b="1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 sz="1800" b="1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𝟓</m:t>
                          </m:r>
                          <m:r>
                            <a:rPr lang="en-US" sz="1800" b="1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b="1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𝒎𝒂𝒙</m:t>
                          </m:r>
                        </m:sub>
                      </m:sSub>
                      <m:r>
                        <a:rPr lang="en-US" sz="18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b="1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𝟓</m:t>
                      </m:r>
                      <m:r>
                        <a:rPr lang="en-US" sz="1800" b="1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1800" b="1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𝟕𝟐</m:t>
                      </m:r>
                      <m:r>
                        <a:rPr lang="en-US" sz="1800" b="1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𝒍𝒃𝒇</m:t>
                      </m:r>
                    </m:oMath>
                  </m:oMathPara>
                </a14:m>
                <a:endParaRPr lang="en-US" sz="1800" b="1">
                  <a:solidFill>
                    <a:schemeClr val="bg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b="1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E51E90A3-BCB4-A10F-9F3A-CFFC30B9DD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639" y="2145795"/>
                <a:ext cx="5810244" cy="3747334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61318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A6BA9B0-1DCE-5E32-4725-1B1A216241F0}"/>
              </a:ext>
            </a:extLst>
          </p:cNvPr>
          <p:cNvSpPr/>
          <p:nvPr/>
        </p:nvSpPr>
        <p:spPr>
          <a:xfrm>
            <a:off x="10599762" y="-8877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Box trolley with solid fill">
            <a:extLst>
              <a:ext uri="{FF2B5EF4-FFF2-40B4-BE49-F238E27FC236}">
                <a16:creationId xmlns:a16="http://schemas.microsoft.com/office/drawing/2014/main" id="{F6B53C70-C141-81FE-16F8-8772C9C9C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38400" y="1191108"/>
            <a:ext cx="1160553" cy="1160553"/>
          </a:xfrm>
          <a:prstGeom prst="rect">
            <a:avLst/>
          </a:prstGeom>
        </p:spPr>
      </p:pic>
      <p:pic>
        <p:nvPicPr>
          <p:cNvPr id="14" name="Graphic 13" descr="Illustrator with solid fill">
            <a:extLst>
              <a:ext uri="{FF2B5EF4-FFF2-40B4-BE49-F238E27FC236}">
                <a16:creationId xmlns:a16="http://schemas.microsoft.com/office/drawing/2014/main" id="{E2D6F56A-E3A0-4D21-B466-A028E7E6E2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6359" y="2556537"/>
            <a:ext cx="1164634" cy="1164634"/>
          </a:xfrm>
          <a:prstGeom prst="rect">
            <a:avLst/>
          </a:prstGeom>
        </p:spPr>
      </p:pic>
      <p:pic>
        <p:nvPicPr>
          <p:cNvPr id="15" name="Graphic 14" descr="Clipboard with solid fill">
            <a:extLst>
              <a:ext uri="{FF2B5EF4-FFF2-40B4-BE49-F238E27FC236}">
                <a16:creationId xmlns:a16="http://schemas.microsoft.com/office/drawing/2014/main" id="{68694499-E999-D128-796E-997BE9143E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05532" y="3847281"/>
            <a:ext cx="1163770" cy="1163770"/>
          </a:xfrm>
          <a:prstGeom prst="rect">
            <a:avLst/>
          </a:prstGeom>
        </p:spPr>
      </p:pic>
      <p:pic>
        <p:nvPicPr>
          <p:cNvPr id="16" name="Graphic 15" descr="Questions with solid fill">
            <a:extLst>
              <a:ext uri="{FF2B5EF4-FFF2-40B4-BE49-F238E27FC236}">
                <a16:creationId xmlns:a16="http://schemas.microsoft.com/office/drawing/2014/main" id="{E3E03E56-999E-1757-45A2-F64513E4A4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99705" y="5117581"/>
            <a:ext cx="1169597" cy="1169597"/>
          </a:xfrm>
          <a:prstGeom prst="rect">
            <a:avLst/>
          </a:prstGeom>
        </p:spPr>
      </p:pic>
      <p:pic>
        <p:nvPicPr>
          <p:cNvPr id="17" name="Graphic 16" descr="Users with solid fill">
            <a:extLst>
              <a:ext uri="{FF2B5EF4-FFF2-40B4-BE49-F238E27FC236}">
                <a16:creationId xmlns:a16="http://schemas.microsoft.com/office/drawing/2014/main" id="{211B81A6-8914-8B4B-0698-B6963B68DB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34319" y="186562"/>
            <a:ext cx="1169597" cy="116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CEF139-D7B1-FB2D-26F0-39291DE69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Electronics</a:t>
            </a:r>
          </a:p>
        </p:txBody>
      </p:sp>
      <p:sp>
        <p:nvSpPr>
          <p:cNvPr id="3" name="Slide Number Placeholder 16">
            <a:extLst>
              <a:ext uri="{FF2B5EF4-FFF2-40B4-BE49-F238E27FC236}">
                <a16:creationId xmlns:a16="http://schemas.microsoft.com/office/drawing/2014/main" id="{0063E827-EAA6-BCE9-5335-6F3948E140DB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36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6594373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9BCBEB3-07B7-495A-04C2-785575D1AE5C}"/>
              </a:ext>
            </a:extLst>
          </p:cNvPr>
          <p:cNvSpPr/>
          <p:nvPr/>
        </p:nvSpPr>
        <p:spPr>
          <a:xfrm>
            <a:off x="971550" y="1409700"/>
            <a:ext cx="10267580" cy="561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799234D3-1BE2-CEB8-1A94-0E15C395F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784" y="999786"/>
            <a:ext cx="7392432" cy="485842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BA08FAC-A09E-668B-A406-807CF07D0097}"/>
              </a:ext>
            </a:extLst>
          </p:cNvPr>
          <p:cNvSpPr/>
          <p:nvPr/>
        </p:nvSpPr>
        <p:spPr>
          <a:xfrm>
            <a:off x="10599762" y="-8877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 descr="Box trolley with solid fill">
            <a:extLst>
              <a:ext uri="{FF2B5EF4-FFF2-40B4-BE49-F238E27FC236}">
                <a16:creationId xmlns:a16="http://schemas.microsoft.com/office/drawing/2014/main" id="{B3D64913-4ECC-47FC-B6FE-E28E9A00FD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8400" y="1191108"/>
            <a:ext cx="1160553" cy="1160553"/>
          </a:xfrm>
          <a:prstGeom prst="rect">
            <a:avLst/>
          </a:prstGeom>
        </p:spPr>
      </p:pic>
      <p:pic>
        <p:nvPicPr>
          <p:cNvPr id="22" name="Graphic 21" descr="Illustrator with solid fill">
            <a:extLst>
              <a:ext uri="{FF2B5EF4-FFF2-40B4-BE49-F238E27FC236}">
                <a16:creationId xmlns:a16="http://schemas.microsoft.com/office/drawing/2014/main" id="{7D8DCC05-155F-4823-5501-F1AC36CD8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36359" y="2556537"/>
            <a:ext cx="1164634" cy="1164634"/>
          </a:xfrm>
          <a:prstGeom prst="rect">
            <a:avLst/>
          </a:prstGeom>
        </p:spPr>
      </p:pic>
      <p:pic>
        <p:nvPicPr>
          <p:cNvPr id="23" name="Graphic 22" descr="Clipboard with solid fill">
            <a:extLst>
              <a:ext uri="{FF2B5EF4-FFF2-40B4-BE49-F238E27FC236}">
                <a16:creationId xmlns:a16="http://schemas.microsoft.com/office/drawing/2014/main" id="{F7983EA3-F49D-CCAD-3FC6-38BD5AB425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05532" y="3847281"/>
            <a:ext cx="1163770" cy="1163770"/>
          </a:xfrm>
          <a:prstGeom prst="rect">
            <a:avLst/>
          </a:prstGeom>
        </p:spPr>
      </p:pic>
      <p:pic>
        <p:nvPicPr>
          <p:cNvPr id="25" name="Graphic 24" descr="Questions with solid fill">
            <a:extLst>
              <a:ext uri="{FF2B5EF4-FFF2-40B4-BE49-F238E27FC236}">
                <a16:creationId xmlns:a16="http://schemas.microsoft.com/office/drawing/2014/main" id="{499AD14E-9030-69D9-DE95-F4B8E02E4D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99705" y="5117581"/>
            <a:ext cx="1169597" cy="1169597"/>
          </a:xfrm>
          <a:prstGeom prst="rect">
            <a:avLst/>
          </a:prstGeom>
        </p:spPr>
      </p:pic>
      <p:pic>
        <p:nvPicPr>
          <p:cNvPr id="26" name="Graphic 25" descr="Users with solid fill">
            <a:extLst>
              <a:ext uri="{FF2B5EF4-FFF2-40B4-BE49-F238E27FC236}">
                <a16:creationId xmlns:a16="http://schemas.microsoft.com/office/drawing/2014/main" id="{C5736AB5-6822-C46D-5683-C5E9708D07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834319" y="186562"/>
            <a:ext cx="1169597" cy="116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C17711-46BE-17DF-F8B6-613138147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687" y="-599892"/>
            <a:ext cx="10058400" cy="1450757"/>
          </a:xfrm>
        </p:spPr>
        <p:txBody>
          <a:bodyPr/>
          <a:lstStyle/>
          <a:p>
            <a:r>
              <a:rPr lang="en-US"/>
              <a:t>Electrical Schematic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C0B4A4-8280-5BD9-F20B-74125A276C2B}"/>
              </a:ext>
            </a:extLst>
          </p:cNvPr>
          <p:cNvCxnSpPr>
            <a:cxnSpLocks/>
          </p:cNvCxnSpPr>
          <p:nvPr/>
        </p:nvCxnSpPr>
        <p:spPr>
          <a:xfrm>
            <a:off x="747989" y="1377830"/>
            <a:ext cx="4489836" cy="163278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8886E57-E6DA-EB7F-09CD-C153DC9B9F8D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879102" y="4783015"/>
            <a:ext cx="2026564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7D614A5-F02D-7AB0-A7EE-DC32798012FA}"/>
              </a:ext>
            </a:extLst>
          </p:cNvPr>
          <p:cNvSpPr/>
          <p:nvPr/>
        </p:nvSpPr>
        <p:spPr>
          <a:xfrm>
            <a:off x="453781" y="999786"/>
            <a:ext cx="1518082" cy="86113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Motor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B465D34-A362-D843-49DF-80471A2F4E67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8117058" y="1541108"/>
            <a:ext cx="771575" cy="554978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F43D952-7F44-0E41-7028-865661278551}"/>
              </a:ext>
            </a:extLst>
          </p:cNvPr>
          <p:cNvSpPr/>
          <p:nvPr/>
        </p:nvSpPr>
        <p:spPr>
          <a:xfrm>
            <a:off x="8888633" y="1110541"/>
            <a:ext cx="1518082" cy="86113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Battery</a:t>
            </a:r>
          </a:p>
        </p:txBody>
      </p:sp>
      <p:sp>
        <p:nvSpPr>
          <p:cNvPr id="24" name="Slide Number Placeholder 16">
            <a:extLst>
              <a:ext uri="{FF2B5EF4-FFF2-40B4-BE49-F238E27FC236}">
                <a16:creationId xmlns:a16="http://schemas.microsoft.com/office/drawing/2014/main" id="{25835B56-9616-DE18-EA7E-234AC8B9A7F0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37</a:t>
            </a:fld>
            <a:endParaRPr lang="en-US" sz="200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53D0CB2-1463-29B3-0688-AB1B667385B9}"/>
              </a:ext>
            </a:extLst>
          </p:cNvPr>
          <p:cNvSpPr/>
          <p:nvPr/>
        </p:nvSpPr>
        <p:spPr>
          <a:xfrm>
            <a:off x="1556984" y="5705237"/>
            <a:ext cx="2223603" cy="430567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Electrical Schematic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EFA819E-E7FA-5DF1-2748-23246C1E61C5}"/>
              </a:ext>
            </a:extLst>
          </p:cNvPr>
          <p:cNvSpPr/>
          <p:nvPr/>
        </p:nvSpPr>
        <p:spPr>
          <a:xfrm>
            <a:off x="8905666" y="4352448"/>
            <a:ext cx="1518082" cy="86113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Quadrature Decoder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4B9E02E-01B6-32D3-69E3-834973ED2B2F}"/>
              </a:ext>
            </a:extLst>
          </p:cNvPr>
          <p:cNvSpPr/>
          <p:nvPr/>
        </p:nvSpPr>
        <p:spPr>
          <a:xfrm>
            <a:off x="450555" y="2233786"/>
            <a:ext cx="1518082" cy="86113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Motor Driver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ACDD77-C277-0C73-C57C-8C4AB87412EE}"/>
              </a:ext>
            </a:extLst>
          </p:cNvPr>
          <p:cNvCxnSpPr>
            <a:cxnSpLocks/>
          </p:cNvCxnSpPr>
          <p:nvPr/>
        </p:nvCxnSpPr>
        <p:spPr>
          <a:xfrm>
            <a:off x="1968637" y="2637706"/>
            <a:ext cx="2561160" cy="26647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6582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474E1B7-0DD9-353A-6C36-20D103C9B9F8}"/>
              </a:ext>
            </a:extLst>
          </p:cNvPr>
          <p:cNvSpPr/>
          <p:nvPr/>
        </p:nvSpPr>
        <p:spPr>
          <a:xfrm>
            <a:off x="971550" y="1409700"/>
            <a:ext cx="10267580" cy="561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2B3B0A-9BEA-F25E-EDAF-BCD1CF3E9867}"/>
              </a:ext>
            </a:extLst>
          </p:cNvPr>
          <p:cNvSpPr/>
          <p:nvPr/>
        </p:nvSpPr>
        <p:spPr>
          <a:xfrm>
            <a:off x="10599762" y="-8877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 descr="Box trolley with solid fill">
            <a:extLst>
              <a:ext uri="{FF2B5EF4-FFF2-40B4-BE49-F238E27FC236}">
                <a16:creationId xmlns:a16="http://schemas.microsoft.com/office/drawing/2014/main" id="{61F019BB-09ED-A7D9-5E5C-3CC49634F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38400" y="1191108"/>
            <a:ext cx="1160553" cy="1160553"/>
          </a:xfrm>
          <a:prstGeom prst="rect">
            <a:avLst/>
          </a:prstGeom>
        </p:spPr>
      </p:pic>
      <p:pic>
        <p:nvPicPr>
          <p:cNvPr id="16" name="Graphic 15" descr="Illustrator with solid fill">
            <a:extLst>
              <a:ext uri="{FF2B5EF4-FFF2-40B4-BE49-F238E27FC236}">
                <a16:creationId xmlns:a16="http://schemas.microsoft.com/office/drawing/2014/main" id="{BB3210E8-640B-35C7-9754-19782CFF61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6359" y="2556537"/>
            <a:ext cx="1164634" cy="1164634"/>
          </a:xfrm>
          <a:prstGeom prst="rect">
            <a:avLst/>
          </a:prstGeom>
        </p:spPr>
      </p:pic>
      <p:pic>
        <p:nvPicPr>
          <p:cNvPr id="17" name="Graphic 16" descr="Clipboard with solid fill">
            <a:extLst>
              <a:ext uri="{FF2B5EF4-FFF2-40B4-BE49-F238E27FC236}">
                <a16:creationId xmlns:a16="http://schemas.microsoft.com/office/drawing/2014/main" id="{8B63DEB3-64BE-37C6-D1C3-F3E7479EB5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05532" y="3847281"/>
            <a:ext cx="1163770" cy="1163770"/>
          </a:xfrm>
          <a:prstGeom prst="rect">
            <a:avLst/>
          </a:prstGeom>
        </p:spPr>
      </p:pic>
      <p:pic>
        <p:nvPicPr>
          <p:cNvPr id="18" name="Graphic 17" descr="Questions with solid fill">
            <a:extLst>
              <a:ext uri="{FF2B5EF4-FFF2-40B4-BE49-F238E27FC236}">
                <a16:creationId xmlns:a16="http://schemas.microsoft.com/office/drawing/2014/main" id="{6CA485C8-9057-0E0C-8874-452884CDA7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99705" y="5117581"/>
            <a:ext cx="1169597" cy="1169597"/>
          </a:xfrm>
          <a:prstGeom prst="rect">
            <a:avLst/>
          </a:prstGeom>
        </p:spPr>
      </p:pic>
      <p:pic>
        <p:nvPicPr>
          <p:cNvPr id="20" name="Graphic 19" descr="Users with solid fill">
            <a:extLst>
              <a:ext uri="{FF2B5EF4-FFF2-40B4-BE49-F238E27FC236}">
                <a16:creationId xmlns:a16="http://schemas.microsoft.com/office/drawing/2014/main" id="{0D21134B-0C90-E2A6-1946-AE302DC789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34319" y="186562"/>
            <a:ext cx="1169597" cy="116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C17711-46BE-17DF-F8B6-613138147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687" y="-669740"/>
            <a:ext cx="10058400" cy="1450757"/>
          </a:xfrm>
        </p:spPr>
        <p:txBody>
          <a:bodyPr/>
          <a:lstStyle/>
          <a:p>
            <a:r>
              <a:rPr lang="en-US"/>
              <a:t>Battery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FD6366-5236-EA87-7EA4-8153733E58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40"/>
          <a:stretch/>
        </p:blipFill>
        <p:spPr bwMode="auto">
          <a:xfrm>
            <a:off x="4953562" y="2091654"/>
            <a:ext cx="5275507" cy="345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5C6AE23-1018-2A2C-78A6-F0DFDC30F843}"/>
              </a:ext>
            </a:extLst>
          </p:cNvPr>
          <p:cNvSpPr/>
          <p:nvPr/>
        </p:nvSpPr>
        <p:spPr>
          <a:xfrm>
            <a:off x="6676008" y="4216893"/>
            <a:ext cx="3808520" cy="1802167"/>
          </a:xfrm>
          <a:custGeom>
            <a:avLst/>
            <a:gdLst>
              <a:gd name="connsiteX0" fmla="*/ 0 w 3808520"/>
              <a:gd name="connsiteY0" fmla="*/ 1331651 h 1802167"/>
              <a:gd name="connsiteX1" fmla="*/ 2778710 w 3808520"/>
              <a:gd name="connsiteY1" fmla="*/ 0 h 1802167"/>
              <a:gd name="connsiteX2" fmla="*/ 3808520 w 3808520"/>
              <a:gd name="connsiteY2" fmla="*/ 1447060 h 1802167"/>
              <a:gd name="connsiteX3" fmla="*/ 1819922 w 3808520"/>
              <a:gd name="connsiteY3" fmla="*/ 1802167 h 1802167"/>
              <a:gd name="connsiteX4" fmla="*/ 53266 w 3808520"/>
              <a:gd name="connsiteY4" fmla="*/ 1349406 h 1802167"/>
              <a:gd name="connsiteX5" fmla="*/ 0 w 3808520"/>
              <a:gd name="connsiteY5" fmla="*/ 1331651 h 180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08520" h="1802167">
                <a:moveTo>
                  <a:pt x="0" y="1331651"/>
                </a:moveTo>
                <a:lnTo>
                  <a:pt x="2778710" y="0"/>
                </a:lnTo>
                <a:lnTo>
                  <a:pt x="3808520" y="1447060"/>
                </a:lnTo>
                <a:lnTo>
                  <a:pt x="1819922" y="1802167"/>
                </a:lnTo>
                <a:lnTo>
                  <a:pt x="53266" y="1349406"/>
                </a:lnTo>
                <a:lnTo>
                  <a:pt x="0" y="133165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43724A8-2EC1-FE0E-1E9D-2E627A0BEC1E}"/>
              </a:ext>
            </a:extLst>
          </p:cNvPr>
          <p:cNvSpPr/>
          <p:nvPr/>
        </p:nvSpPr>
        <p:spPr>
          <a:xfrm>
            <a:off x="7811947" y="232439"/>
            <a:ext cx="2605984" cy="129139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Satisfies Specifications:</a:t>
            </a:r>
          </a:p>
          <a:p>
            <a:pPr algn="ctr"/>
            <a:r>
              <a:rPr lang="en-US" b="1">
                <a:solidFill>
                  <a:schemeClr val="bg1"/>
                </a:solidFill>
              </a:rPr>
              <a:t>[1.4.1] [1.4.2]</a:t>
            </a:r>
            <a:endParaRPr lang="en-US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32" name="Slide Number Placeholder 16">
            <a:extLst>
              <a:ext uri="{FF2B5EF4-FFF2-40B4-BE49-F238E27FC236}">
                <a16:creationId xmlns:a16="http://schemas.microsoft.com/office/drawing/2014/main" id="{EB527450-A9D2-ED9A-FF3C-01B81C330F0A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38</a:t>
            </a:fld>
            <a:endParaRPr lang="en-US" sz="200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D2E327C-A6E8-C08C-4BC9-3C70A9517DC9}"/>
              </a:ext>
            </a:extLst>
          </p:cNvPr>
          <p:cNvSpPr/>
          <p:nvPr/>
        </p:nvSpPr>
        <p:spPr>
          <a:xfrm>
            <a:off x="6706037" y="5415174"/>
            <a:ext cx="2799686" cy="78432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11.1V 5200mAH </a:t>
            </a:r>
          </a:p>
          <a:p>
            <a:pPr algn="ctr"/>
            <a:r>
              <a:rPr lang="en-US" b="1">
                <a:solidFill>
                  <a:schemeClr val="bg1"/>
                </a:solidFill>
              </a:rPr>
              <a:t>Rechargeable LiPo Battery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C26F9A4-F185-8210-2F26-2392C188A6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6084718"/>
                  </p:ext>
                </p:extLst>
              </p:nvPr>
            </p:nvGraphicFramePr>
            <p:xfrm>
              <a:off x="430117" y="906955"/>
              <a:ext cx="3614198" cy="18417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10517">
                      <a:extLst>
                        <a:ext uri="{9D8B030D-6E8A-4147-A177-3AD203B41FA5}">
                          <a16:colId xmlns:a16="http://schemas.microsoft.com/office/drawing/2014/main" val="2843659918"/>
                        </a:ext>
                      </a:extLst>
                    </a:gridCol>
                    <a:gridCol w="603681">
                      <a:extLst>
                        <a:ext uri="{9D8B030D-6E8A-4147-A177-3AD203B41FA5}">
                          <a16:colId xmlns:a16="http://schemas.microsoft.com/office/drawing/2014/main" val="31373382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𝒃𝒂𝒕𝒕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𝑰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𝒅𝒓𝒂𝒘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>
                              <a:solidFill>
                                <a:schemeClr val="tx1"/>
                              </a:solidFill>
                            </a:rPr>
                            <a:t>(6)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73932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>
                              <a:solidFill>
                                <a:schemeClr val="tx1"/>
                              </a:solidFill>
                            </a:rPr>
                            <a:t>Where: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𝒃𝒂𝒕𝒕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𝑩𝒂𝒕𝒕𝒆𝒓𝒚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𝑳𝒊𝒇𝒆</m:t>
                                </m:r>
                              </m:oMath>
                            </m:oMathPara>
                          </a14:m>
                          <a:endParaRPr lang="en-US" b="1">
                            <a:solidFill>
                              <a:schemeClr val="tx1"/>
                            </a:solidFill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𝑪𝒂𝒑𝒂𝒄𝒊𝒕𝒚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𝒅𝒓𝒂𝒘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𝑪𝒖𝒓𝒓𝒆𝒏𝒕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𝑫𝒓𝒂𝒘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209592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C26F9A4-F185-8210-2F26-2392C188A6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6084718"/>
                  </p:ext>
                </p:extLst>
              </p:nvPr>
            </p:nvGraphicFramePr>
            <p:xfrm>
              <a:off x="430117" y="906955"/>
              <a:ext cx="3614198" cy="18417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10517">
                      <a:extLst>
                        <a:ext uri="{9D8B030D-6E8A-4147-A177-3AD203B41FA5}">
                          <a16:colId xmlns:a16="http://schemas.microsoft.com/office/drawing/2014/main" val="2843659918"/>
                        </a:ext>
                      </a:extLst>
                    </a:gridCol>
                    <a:gridCol w="603681">
                      <a:extLst>
                        <a:ext uri="{9D8B030D-6E8A-4147-A177-3AD203B41FA5}">
                          <a16:colId xmlns:a16="http://schemas.microsoft.com/office/drawing/2014/main" val="3137338269"/>
                        </a:ext>
                      </a:extLst>
                    </a:gridCol>
                  </a:tblGrid>
                  <a:tr h="65303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t="-3846" r="-21008" b="-190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>
                              <a:solidFill>
                                <a:schemeClr val="tx1"/>
                              </a:solidFill>
                            </a:rPr>
                            <a:t>(6)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7393297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t="-57447" r="-21008" b="-53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209592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EEA8ED06-D173-1F4F-A736-6D3EBDBABD4D}"/>
                  </a:ext>
                </a:extLst>
              </p:cNvPr>
              <p:cNvSpPr/>
              <p:nvPr/>
            </p:nvSpPr>
            <p:spPr>
              <a:xfrm>
                <a:off x="352517" y="3138854"/>
                <a:ext cx="3691798" cy="2257380"/>
              </a:xfrm>
              <a:prstGeom prst="round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>
                    <a:solidFill>
                      <a:schemeClr val="bg1"/>
                    </a:solidFill>
                  </a:rPr>
                  <a:t>If: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𝟓𝟐𝟎𝟎𝐦𝐀𝐇</m:t>
                    </m:r>
                    <m:r>
                      <a:rPr lang="en-US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[</m:t>
                    </m:r>
                  </m:oMath>
                </a14:m>
                <a:r>
                  <a:rPr lang="en-US" b="1">
                    <a:solidFill>
                      <a:schemeClr val="bg1"/>
                    </a:solidFill>
                  </a:rPr>
                  <a:t>5]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𝒅𝒓𝒂𝒘</m:t>
                        </m:r>
                      </m:sub>
                    </m:sSub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b="1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A * 5 motors = 3A</a:t>
                </a:r>
              </a:p>
              <a:p>
                <a:pPr>
                  <a:lnSpc>
                    <a:spcPct val="107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𝒃𝒂𝒕𝒕</m:t>
                          </m:r>
                        </m:sub>
                      </m:sSub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𝟐𝐀𝐇</m:t>
                          </m:r>
                        </m:num>
                        <m:den>
                          <m:r>
                            <a:rPr lang="en-US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𝟑𝐀</m:t>
                          </m:r>
                        </m:den>
                      </m:f>
                    </m:oMath>
                  </m:oMathPara>
                </a14:m>
                <a:endParaRPr lang="en-US" b="1">
                  <a:solidFill>
                    <a:schemeClr val="bg1"/>
                  </a:solidFill>
                </a:endParaRPr>
              </a:p>
              <a:p>
                <a:pPr algn="ctr">
                  <a:lnSpc>
                    <a:spcPct val="107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𝒃𝒂𝒕𝒕</m:t>
                        </m:r>
                      </m:sub>
                    </m:sSub>
                    <m:r>
                      <a:rPr lang="en-US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>
                    <a:solidFill>
                      <a:schemeClr val="bg1"/>
                    </a:solidFill>
                  </a:rPr>
                  <a:t>1.73 Hours</a:t>
                </a:r>
              </a:p>
            </p:txBody>
          </p:sp>
        </mc:Choice>
        <mc:Fallback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EEA8ED06-D173-1F4F-A736-6D3EBDBABD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517" y="3138854"/>
                <a:ext cx="3691798" cy="2257380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12806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921AA7-2D99-DE91-9201-663CC6BDB4E4}"/>
              </a:ext>
            </a:extLst>
          </p:cNvPr>
          <p:cNvSpPr/>
          <p:nvPr/>
        </p:nvSpPr>
        <p:spPr>
          <a:xfrm>
            <a:off x="971550" y="1409700"/>
            <a:ext cx="10267580" cy="561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BE0871-B9B0-8DFF-2C84-DBB416F7FC8F}"/>
              </a:ext>
            </a:extLst>
          </p:cNvPr>
          <p:cNvSpPr/>
          <p:nvPr/>
        </p:nvSpPr>
        <p:spPr>
          <a:xfrm>
            <a:off x="10599762" y="-8877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 descr="Box trolley with solid fill">
            <a:extLst>
              <a:ext uri="{FF2B5EF4-FFF2-40B4-BE49-F238E27FC236}">
                <a16:creationId xmlns:a16="http://schemas.microsoft.com/office/drawing/2014/main" id="{768CE4D2-7585-57CF-E95A-B75521953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38400" y="1191108"/>
            <a:ext cx="1160553" cy="1160553"/>
          </a:xfrm>
          <a:prstGeom prst="rect">
            <a:avLst/>
          </a:prstGeom>
        </p:spPr>
      </p:pic>
      <p:pic>
        <p:nvPicPr>
          <p:cNvPr id="21" name="Graphic 20" descr="Illustrator with solid fill">
            <a:extLst>
              <a:ext uri="{FF2B5EF4-FFF2-40B4-BE49-F238E27FC236}">
                <a16:creationId xmlns:a16="http://schemas.microsoft.com/office/drawing/2014/main" id="{E129D831-1456-C51C-B74F-33E2102BBB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6359" y="2556537"/>
            <a:ext cx="1164634" cy="1164634"/>
          </a:xfrm>
          <a:prstGeom prst="rect">
            <a:avLst/>
          </a:prstGeom>
        </p:spPr>
      </p:pic>
      <p:pic>
        <p:nvPicPr>
          <p:cNvPr id="22" name="Graphic 21" descr="Clipboard with solid fill">
            <a:extLst>
              <a:ext uri="{FF2B5EF4-FFF2-40B4-BE49-F238E27FC236}">
                <a16:creationId xmlns:a16="http://schemas.microsoft.com/office/drawing/2014/main" id="{EC931B92-A738-3B7B-83D3-437B5F5F3D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05532" y="3847281"/>
            <a:ext cx="1163770" cy="1163770"/>
          </a:xfrm>
          <a:prstGeom prst="rect">
            <a:avLst/>
          </a:prstGeom>
        </p:spPr>
      </p:pic>
      <p:pic>
        <p:nvPicPr>
          <p:cNvPr id="23" name="Graphic 22" descr="Questions with solid fill">
            <a:extLst>
              <a:ext uri="{FF2B5EF4-FFF2-40B4-BE49-F238E27FC236}">
                <a16:creationId xmlns:a16="http://schemas.microsoft.com/office/drawing/2014/main" id="{7359A016-39D6-EF96-ACBB-33764576D7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99705" y="5117581"/>
            <a:ext cx="1169597" cy="1169597"/>
          </a:xfrm>
          <a:prstGeom prst="rect">
            <a:avLst/>
          </a:prstGeom>
        </p:spPr>
      </p:pic>
      <p:pic>
        <p:nvPicPr>
          <p:cNvPr id="24" name="Graphic 23" descr="Users with solid fill">
            <a:extLst>
              <a:ext uri="{FF2B5EF4-FFF2-40B4-BE49-F238E27FC236}">
                <a16:creationId xmlns:a16="http://schemas.microsoft.com/office/drawing/2014/main" id="{DE0FCF70-27F9-0B3E-A579-7B162D154CD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34319" y="186562"/>
            <a:ext cx="1169597" cy="116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C17711-46BE-17DF-F8B6-613138147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687" y="-599892"/>
            <a:ext cx="10058400" cy="1450757"/>
          </a:xfrm>
        </p:spPr>
        <p:txBody>
          <a:bodyPr/>
          <a:lstStyle/>
          <a:p>
            <a:r>
              <a:rPr lang="en-US"/>
              <a:t>Robot Flowchart</a:t>
            </a:r>
          </a:p>
        </p:txBody>
      </p:sp>
      <p:sp>
        <p:nvSpPr>
          <p:cNvPr id="12" name="Slide Number Placeholder 16">
            <a:extLst>
              <a:ext uri="{FF2B5EF4-FFF2-40B4-BE49-F238E27FC236}">
                <a16:creationId xmlns:a16="http://schemas.microsoft.com/office/drawing/2014/main" id="{CD0CA905-E8E0-9039-4F24-6FFD8C93A79C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39</a:t>
            </a:fld>
            <a:endParaRPr lang="en-US" sz="20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9BA9C3-AB4D-AEB1-09AB-8D909072E2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942" y="689316"/>
            <a:ext cx="9399044" cy="55978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046DE1-CAD1-3695-F541-16AABFE6165E}"/>
              </a:ext>
            </a:extLst>
          </p:cNvPr>
          <p:cNvSpPr/>
          <p:nvPr/>
        </p:nvSpPr>
        <p:spPr>
          <a:xfrm rot="5400000">
            <a:off x="6968938" y="3041275"/>
            <a:ext cx="6367934" cy="2661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111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D72246F-E2DA-1AA6-0440-C78E41461EBE}"/>
              </a:ext>
            </a:extLst>
          </p:cNvPr>
          <p:cNvSpPr/>
          <p:nvPr/>
        </p:nvSpPr>
        <p:spPr>
          <a:xfrm>
            <a:off x="10599762" y="-8877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1980D9-B882-D26C-1ED9-2DF033E0D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Problem</a:t>
            </a:r>
          </a:p>
        </p:txBody>
      </p:sp>
      <p:sp>
        <p:nvSpPr>
          <p:cNvPr id="3" name="Slide Number Placeholder 16">
            <a:extLst>
              <a:ext uri="{FF2B5EF4-FFF2-40B4-BE49-F238E27FC236}">
                <a16:creationId xmlns:a16="http://schemas.microsoft.com/office/drawing/2014/main" id="{FD9520A7-E3CE-427A-2A28-FCD6AF4A7B83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4</a:t>
            </a:fld>
            <a:endParaRPr lang="en-US" sz="2000"/>
          </a:p>
        </p:txBody>
      </p:sp>
      <p:pic>
        <p:nvPicPr>
          <p:cNvPr id="13" name="Graphic 12" descr="Box trolley with solid fill">
            <a:extLst>
              <a:ext uri="{FF2B5EF4-FFF2-40B4-BE49-F238E27FC236}">
                <a16:creationId xmlns:a16="http://schemas.microsoft.com/office/drawing/2014/main" id="{5409A0D1-AAA4-C9EB-13E8-C4BAB1E44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38400" y="1191108"/>
            <a:ext cx="1160553" cy="1160553"/>
          </a:xfrm>
          <a:prstGeom prst="rect">
            <a:avLst/>
          </a:prstGeom>
        </p:spPr>
      </p:pic>
      <p:pic>
        <p:nvPicPr>
          <p:cNvPr id="14" name="Graphic 13" descr="Illustrator with solid fill">
            <a:extLst>
              <a:ext uri="{FF2B5EF4-FFF2-40B4-BE49-F238E27FC236}">
                <a16:creationId xmlns:a16="http://schemas.microsoft.com/office/drawing/2014/main" id="{D3B4595D-8EB0-C540-4EC1-C4FCFF917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6359" y="2556537"/>
            <a:ext cx="1164634" cy="1164634"/>
          </a:xfrm>
          <a:prstGeom prst="rect">
            <a:avLst/>
          </a:prstGeom>
        </p:spPr>
      </p:pic>
      <p:pic>
        <p:nvPicPr>
          <p:cNvPr id="15" name="Graphic 14" descr="Clipboard with solid fill">
            <a:extLst>
              <a:ext uri="{FF2B5EF4-FFF2-40B4-BE49-F238E27FC236}">
                <a16:creationId xmlns:a16="http://schemas.microsoft.com/office/drawing/2014/main" id="{FC374248-AF9C-38E7-24C9-88571049F2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05532" y="3847281"/>
            <a:ext cx="1163770" cy="1163770"/>
          </a:xfrm>
          <a:prstGeom prst="rect">
            <a:avLst/>
          </a:prstGeom>
        </p:spPr>
      </p:pic>
      <p:pic>
        <p:nvPicPr>
          <p:cNvPr id="16" name="Graphic 15" descr="Questions with solid fill">
            <a:extLst>
              <a:ext uri="{FF2B5EF4-FFF2-40B4-BE49-F238E27FC236}">
                <a16:creationId xmlns:a16="http://schemas.microsoft.com/office/drawing/2014/main" id="{9C9AF0D4-86B0-CD13-F6CC-CCB20A138D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99705" y="5117581"/>
            <a:ext cx="1169597" cy="1169597"/>
          </a:xfrm>
          <a:prstGeom prst="rect">
            <a:avLst/>
          </a:prstGeom>
        </p:spPr>
      </p:pic>
      <p:pic>
        <p:nvPicPr>
          <p:cNvPr id="17" name="Graphic 16" descr="Users with solid fill">
            <a:extLst>
              <a:ext uri="{FF2B5EF4-FFF2-40B4-BE49-F238E27FC236}">
                <a16:creationId xmlns:a16="http://schemas.microsoft.com/office/drawing/2014/main" id="{9D7E5F3B-D289-A7D0-7A62-2C3682A67A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34319" y="186562"/>
            <a:ext cx="1169597" cy="116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801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FF62E0A-8782-4FFC-F414-254A39777CC2}"/>
              </a:ext>
            </a:extLst>
          </p:cNvPr>
          <p:cNvSpPr/>
          <p:nvPr/>
        </p:nvSpPr>
        <p:spPr>
          <a:xfrm>
            <a:off x="971550" y="1409700"/>
            <a:ext cx="10267580" cy="561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2894D5-D964-D770-1F28-1CA9CC6AD4ED}"/>
              </a:ext>
            </a:extLst>
          </p:cNvPr>
          <p:cNvSpPr/>
          <p:nvPr/>
        </p:nvSpPr>
        <p:spPr>
          <a:xfrm>
            <a:off x="10599762" y="-8877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 descr="Box trolley with solid fill">
            <a:extLst>
              <a:ext uri="{FF2B5EF4-FFF2-40B4-BE49-F238E27FC236}">
                <a16:creationId xmlns:a16="http://schemas.microsoft.com/office/drawing/2014/main" id="{C5F13FF2-5F88-15A2-52E2-31F0DBEEF8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38400" y="1191108"/>
            <a:ext cx="1160553" cy="1160553"/>
          </a:xfrm>
          <a:prstGeom prst="rect">
            <a:avLst/>
          </a:prstGeom>
        </p:spPr>
      </p:pic>
      <p:pic>
        <p:nvPicPr>
          <p:cNvPr id="18" name="Graphic 17" descr="Illustrator with solid fill">
            <a:extLst>
              <a:ext uri="{FF2B5EF4-FFF2-40B4-BE49-F238E27FC236}">
                <a16:creationId xmlns:a16="http://schemas.microsoft.com/office/drawing/2014/main" id="{93F4FCDB-4456-6398-879E-BEE0D50946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6359" y="2556537"/>
            <a:ext cx="1164634" cy="1164634"/>
          </a:xfrm>
          <a:prstGeom prst="rect">
            <a:avLst/>
          </a:prstGeom>
        </p:spPr>
      </p:pic>
      <p:pic>
        <p:nvPicPr>
          <p:cNvPr id="19" name="Graphic 18" descr="Clipboard with solid fill">
            <a:extLst>
              <a:ext uri="{FF2B5EF4-FFF2-40B4-BE49-F238E27FC236}">
                <a16:creationId xmlns:a16="http://schemas.microsoft.com/office/drawing/2014/main" id="{EE0EC51B-5C0F-2DC2-36BE-A18769BA31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05532" y="3847281"/>
            <a:ext cx="1163770" cy="1163770"/>
          </a:xfrm>
          <a:prstGeom prst="rect">
            <a:avLst/>
          </a:prstGeom>
        </p:spPr>
      </p:pic>
      <p:pic>
        <p:nvPicPr>
          <p:cNvPr id="20" name="Graphic 19" descr="Questions with solid fill">
            <a:extLst>
              <a:ext uri="{FF2B5EF4-FFF2-40B4-BE49-F238E27FC236}">
                <a16:creationId xmlns:a16="http://schemas.microsoft.com/office/drawing/2014/main" id="{224B55E8-6CFC-EFD0-99E8-C3B66F6699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99705" y="5117581"/>
            <a:ext cx="1169597" cy="1169597"/>
          </a:xfrm>
          <a:prstGeom prst="rect">
            <a:avLst/>
          </a:prstGeom>
        </p:spPr>
      </p:pic>
      <p:pic>
        <p:nvPicPr>
          <p:cNvPr id="21" name="Graphic 20" descr="Users with solid fill">
            <a:extLst>
              <a:ext uri="{FF2B5EF4-FFF2-40B4-BE49-F238E27FC236}">
                <a16:creationId xmlns:a16="http://schemas.microsoft.com/office/drawing/2014/main" id="{73919090-7EB1-1446-A584-33726FC73B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34319" y="186562"/>
            <a:ext cx="1169597" cy="116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C17711-46BE-17DF-F8B6-613138147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687" y="22178"/>
            <a:ext cx="10058400" cy="1450757"/>
          </a:xfrm>
        </p:spPr>
        <p:txBody>
          <a:bodyPr/>
          <a:lstStyle/>
          <a:p>
            <a:r>
              <a:rPr lang="en-US"/>
              <a:t>Robot Flowchart:</a:t>
            </a:r>
            <a:br>
              <a:rPr lang="en-US"/>
            </a:br>
            <a:r>
              <a:rPr lang="en-US"/>
              <a:t>Emergency Stop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C1C0730-FEC7-C494-C9DB-F746B36B3AB4}"/>
              </a:ext>
            </a:extLst>
          </p:cNvPr>
          <p:cNvSpPr/>
          <p:nvPr/>
        </p:nvSpPr>
        <p:spPr>
          <a:xfrm>
            <a:off x="8155709" y="232439"/>
            <a:ext cx="2262222" cy="129139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  <a:p>
            <a:pPr algn="ctr"/>
            <a:r>
              <a:rPr lang="en-US" b="1">
                <a:solidFill>
                  <a:schemeClr val="bg1"/>
                </a:solidFill>
              </a:rPr>
              <a:t>Satisfies Specification:</a:t>
            </a:r>
          </a:p>
          <a:p>
            <a:pPr algn="ctr"/>
            <a:r>
              <a:rPr lang="en-US" b="1">
                <a:solidFill>
                  <a:schemeClr val="bg1"/>
                </a:solidFill>
              </a:rPr>
              <a:t>[3.1.2]</a:t>
            </a:r>
          </a:p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2" name="Slide Number Placeholder 16">
            <a:extLst>
              <a:ext uri="{FF2B5EF4-FFF2-40B4-BE49-F238E27FC236}">
                <a16:creationId xmlns:a16="http://schemas.microsoft.com/office/drawing/2014/main" id="{3F851A31-2039-83AF-5C56-C27930B2565A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40</a:t>
            </a:fld>
            <a:endParaRPr lang="en-US" sz="200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70ED0DD-D23F-B9EE-8AF7-4033EDA8F965}"/>
              </a:ext>
            </a:extLst>
          </p:cNvPr>
          <p:cNvSpPr txBox="1">
            <a:spLocks/>
          </p:cNvSpPr>
          <p:nvPr/>
        </p:nvSpPr>
        <p:spPr>
          <a:xfrm>
            <a:off x="370687" y="-599892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Robot Flowchart</a:t>
            </a:r>
          </a:p>
        </p:txBody>
      </p:sp>
      <p:pic>
        <p:nvPicPr>
          <p:cNvPr id="5" name="Picture 4" descr="A diagram of a flowchart&#10;&#10;Description automatically generated">
            <a:extLst>
              <a:ext uri="{FF2B5EF4-FFF2-40B4-BE49-F238E27FC236}">
                <a16:creationId xmlns:a16="http://schemas.microsoft.com/office/drawing/2014/main" id="{F698BD65-CD63-DAD5-D5B4-C5AE1489C0D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802" y="2351661"/>
            <a:ext cx="8202170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899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16DE035-9CCD-BDCD-C37A-AF33FC164F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71550" y="1409700"/>
            <a:ext cx="10267580" cy="561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930D96-3836-E1BD-4CC5-CE93AA1A8FFA}"/>
              </a:ext>
            </a:extLst>
          </p:cNvPr>
          <p:cNvSpPr/>
          <p:nvPr/>
        </p:nvSpPr>
        <p:spPr>
          <a:xfrm>
            <a:off x="10599762" y="-8877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 descr="Box trolley with solid fill">
            <a:extLst>
              <a:ext uri="{FF2B5EF4-FFF2-40B4-BE49-F238E27FC236}">
                <a16:creationId xmlns:a16="http://schemas.microsoft.com/office/drawing/2014/main" id="{710AB6F1-ABA7-6272-D44B-58CF22741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38400" y="1191108"/>
            <a:ext cx="1160553" cy="1160553"/>
          </a:xfrm>
          <a:prstGeom prst="rect">
            <a:avLst/>
          </a:prstGeom>
        </p:spPr>
      </p:pic>
      <p:pic>
        <p:nvPicPr>
          <p:cNvPr id="20" name="Graphic 19" descr="Illustrator with solid fill">
            <a:extLst>
              <a:ext uri="{FF2B5EF4-FFF2-40B4-BE49-F238E27FC236}">
                <a16:creationId xmlns:a16="http://schemas.microsoft.com/office/drawing/2014/main" id="{A1CA4457-CED7-1BCB-B14E-D1CEBFD893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6359" y="2556537"/>
            <a:ext cx="1164634" cy="1164634"/>
          </a:xfrm>
          <a:prstGeom prst="rect">
            <a:avLst/>
          </a:prstGeom>
        </p:spPr>
      </p:pic>
      <p:pic>
        <p:nvPicPr>
          <p:cNvPr id="21" name="Graphic 20" descr="Clipboard with solid fill">
            <a:extLst>
              <a:ext uri="{FF2B5EF4-FFF2-40B4-BE49-F238E27FC236}">
                <a16:creationId xmlns:a16="http://schemas.microsoft.com/office/drawing/2014/main" id="{C1A90127-5AEA-C0DF-3E43-95A2DA3B70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05532" y="3847281"/>
            <a:ext cx="1163770" cy="1163770"/>
          </a:xfrm>
          <a:prstGeom prst="rect">
            <a:avLst/>
          </a:prstGeom>
        </p:spPr>
      </p:pic>
      <p:pic>
        <p:nvPicPr>
          <p:cNvPr id="22" name="Graphic 21" descr="Questions with solid fill">
            <a:extLst>
              <a:ext uri="{FF2B5EF4-FFF2-40B4-BE49-F238E27FC236}">
                <a16:creationId xmlns:a16="http://schemas.microsoft.com/office/drawing/2014/main" id="{2CD419B5-81F1-30E8-0324-F7F6C8936A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99705" y="5117581"/>
            <a:ext cx="1169597" cy="1169597"/>
          </a:xfrm>
          <a:prstGeom prst="rect">
            <a:avLst/>
          </a:prstGeom>
        </p:spPr>
      </p:pic>
      <p:pic>
        <p:nvPicPr>
          <p:cNvPr id="23" name="Graphic 22" descr="Users with solid fill">
            <a:extLst>
              <a:ext uri="{FF2B5EF4-FFF2-40B4-BE49-F238E27FC236}">
                <a16:creationId xmlns:a16="http://schemas.microsoft.com/office/drawing/2014/main" id="{2BA07DEC-C2DE-B2CF-B67C-1A5777B555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34319" y="186562"/>
            <a:ext cx="1169597" cy="116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C17711-46BE-17DF-F8B6-613138147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687" y="-599892"/>
            <a:ext cx="10058400" cy="1450757"/>
          </a:xfrm>
        </p:spPr>
        <p:txBody>
          <a:bodyPr/>
          <a:lstStyle/>
          <a:p>
            <a:r>
              <a:rPr lang="en-US"/>
              <a:t>Robot Flowchart - Start</a:t>
            </a:r>
          </a:p>
        </p:txBody>
      </p:sp>
      <p:sp>
        <p:nvSpPr>
          <p:cNvPr id="12" name="Slide Number Placeholder 16">
            <a:extLst>
              <a:ext uri="{FF2B5EF4-FFF2-40B4-BE49-F238E27FC236}">
                <a16:creationId xmlns:a16="http://schemas.microsoft.com/office/drawing/2014/main" id="{CD0CA905-E8E0-9039-4F24-6FFD8C93A79C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41</a:t>
            </a:fld>
            <a:endParaRPr lang="en-US" sz="200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7E4D8D8-D759-0EBA-9023-101D800291CC}"/>
              </a:ext>
            </a:extLst>
          </p:cNvPr>
          <p:cNvSpPr/>
          <p:nvPr/>
        </p:nvSpPr>
        <p:spPr>
          <a:xfrm>
            <a:off x="1322773" y="4394447"/>
            <a:ext cx="4385569" cy="594803"/>
          </a:xfrm>
          <a:custGeom>
            <a:avLst/>
            <a:gdLst>
              <a:gd name="connsiteX0" fmla="*/ 17755 w 4385569"/>
              <a:gd name="connsiteY0" fmla="*/ 0 h 594803"/>
              <a:gd name="connsiteX1" fmla="*/ 3080551 w 4385569"/>
              <a:gd name="connsiteY1" fmla="*/ 168675 h 594803"/>
              <a:gd name="connsiteX2" fmla="*/ 4074850 w 4385569"/>
              <a:gd name="connsiteY2" fmla="*/ 115409 h 594803"/>
              <a:gd name="connsiteX3" fmla="*/ 4385569 w 4385569"/>
              <a:gd name="connsiteY3" fmla="*/ 594803 h 594803"/>
              <a:gd name="connsiteX4" fmla="*/ 0 w 4385569"/>
              <a:gd name="connsiteY4" fmla="*/ 550415 h 594803"/>
              <a:gd name="connsiteX5" fmla="*/ 17755 w 4385569"/>
              <a:gd name="connsiteY5" fmla="*/ 0 h 594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5569" h="594803">
                <a:moveTo>
                  <a:pt x="17755" y="0"/>
                </a:moveTo>
                <a:lnTo>
                  <a:pt x="3080551" y="168675"/>
                </a:lnTo>
                <a:lnTo>
                  <a:pt x="4074850" y="115409"/>
                </a:lnTo>
                <a:lnTo>
                  <a:pt x="4385569" y="594803"/>
                </a:lnTo>
                <a:lnTo>
                  <a:pt x="0" y="550415"/>
                </a:lnTo>
                <a:lnTo>
                  <a:pt x="17755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342EA9-FE02-6275-132F-10B7A188AAB7}"/>
              </a:ext>
            </a:extLst>
          </p:cNvPr>
          <p:cNvCxnSpPr/>
          <p:nvPr/>
        </p:nvCxnSpPr>
        <p:spPr>
          <a:xfrm>
            <a:off x="8424909" y="4682575"/>
            <a:ext cx="0" cy="87001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D2D7B68-FDDF-754D-A5EB-D2A24DD97A30}"/>
              </a:ext>
            </a:extLst>
          </p:cNvPr>
          <p:cNvSpPr/>
          <p:nvPr/>
        </p:nvSpPr>
        <p:spPr>
          <a:xfrm>
            <a:off x="7376078" y="5552586"/>
            <a:ext cx="2142478" cy="41755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To Next Slide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122ACD-D1B8-1F1B-AB70-ABA8D22D6806}"/>
              </a:ext>
            </a:extLst>
          </p:cNvPr>
          <p:cNvSpPr/>
          <p:nvPr/>
        </p:nvSpPr>
        <p:spPr>
          <a:xfrm>
            <a:off x="229127" y="4394447"/>
            <a:ext cx="418943" cy="790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iagram of a flat and flat line&#10;&#10;Description automatically generated with medium confidence">
            <a:extLst>
              <a:ext uri="{FF2B5EF4-FFF2-40B4-BE49-F238E27FC236}">
                <a16:creationId xmlns:a16="http://schemas.microsoft.com/office/drawing/2014/main" id="{16CCFFC1-D509-A55B-7F6C-A17A6A8EC1A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70" y="2375737"/>
            <a:ext cx="8707065" cy="237205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57D7F07-88DE-554D-3A52-50E553E7D8D0}"/>
              </a:ext>
            </a:extLst>
          </p:cNvPr>
          <p:cNvSpPr/>
          <p:nvPr/>
        </p:nvSpPr>
        <p:spPr>
          <a:xfrm flipV="1">
            <a:off x="435014" y="4361618"/>
            <a:ext cx="5273328" cy="59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2843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flowchart&#10;&#10;Description automatically generated">
            <a:extLst>
              <a:ext uri="{FF2B5EF4-FFF2-40B4-BE49-F238E27FC236}">
                <a16:creationId xmlns:a16="http://schemas.microsoft.com/office/drawing/2014/main" id="{A2189082-500E-3268-0F05-B29E7E27E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87" b="94191" l="799" r="98401">
                        <a14:foregroundMark x1="480" y1="61826" x2="13429" y2="67635"/>
                        <a14:foregroundMark x1="13429" y1="67635" x2="19424" y2="62033"/>
                        <a14:foregroundMark x1="19424" y1="62033" x2="29736" y2="70954"/>
                        <a14:foregroundMark x1="29736" y1="70954" x2="31415" y2="84855"/>
                        <a14:foregroundMark x1="31415" y1="84855" x2="35731" y2="94606"/>
                        <a14:foregroundMark x1="35731" y1="94606" x2="45963" y2="94398"/>
                        <a14:foregroundMark x1="45963" y1="94398" x2="46843" y2="30083"/>
                        <a14:foregroundMark x1="46843" y1="30083" x2="45643" y2="9129"/>
                        <a14:foregroundMark x1="45643" y1="9129" x2="39568" y2="1452"/>
                        <a14:foregroundMark x1="39568" y1="1452" x2="4876" y2="2075"/>
                        <a14:foregroundMark x1="4876" y1="2075" x2="240" y2="16598"/>
                        <a14:foregroundMark x1="240" y1="16598" x2="0" y2="48133"/>
                        <a14:foregroundMark x1="0" y1="48133" x2="2718" y2="60996"/>
                        <a14:foregroundMark x1="2718" y1="60996" x2="14708" y2="6639"/>
                        <a14:foregroundMark x1="14708" y1="6639" x2="8074" y2="13071"/>
                        <a14:foregroundMark x1="8074" y1="13071" x2="11751" y2="52075"/>
                        <a14:foregroundMark x1="11751" y1="52075" x2="24700" y2="32780"/>
                        <a14:foregroundMark x1="24700" y1="32780" x2="21263" y2="15560"/>
                        <a14:foregroundMark x1="21263" y1="15560" x2="40208" y2="17842"/>
                        <a14:foregroundMark x1="40208" y1="17842" x2="40208" y2="83195"/>
                        <a14:foregroundMark x1="40208" y1="83195" x2="33413" y2="59544"/>
                        <a14:foregroundMark x1="33413" y1="59544" x2="23501" y2="55394"/>
                        <a14:foregroundMark x1="23501" y1="55394" x2="22302" y2="16390"/>
                        <a14:foregroundMark x1="22302" y1="16390" x2="29896" y2="24689"/>
                        <a14:foregroundMark x1="29896" y1="24689" x2="34932" y2="48963"/>
                        <a14:foregroundMark x1="34932" y1="48963" x2="38209" y2="19087"/>
                        <a14:foregroundMark x1="38209" y1="19087" x2="43245" y2="32573"/>
                        <a14:foregroundMark x1="43245" y1="32573" x2="43405" y2="68050"/>
                        <a14:foregroundMark x1="43405" y1="68050" x2="36371" y2="25726"/>
                        <a14:foregroundMark x1="36371" y1="25726" x2="13030" y2="12448"/>
                        <a14:foregroundMark x1="13030" y1="12448" x2="37170" y2="28423"/>
                        <a14:foregroundMark x1="37170" y1="28423" x2="8713" y2="39834"/>
                        <a14:foregroundMark x1="8713" y1="39834" x2="21503" y2="31535"/>
                        <a14:foregroundMark x1="21503" y1="31535" x2="36851" y2="63693"/>
                        <a14:foregroundMark x1="11276" y1="68322" x2="5915" y2="67635"/>
                        <a14:foregroundMark x1="12390" y1="68465" x2="12151" y2="68434"/>
                        <a14:foregroundMark x1="5915" y1="67635" x2="1599" y2="53112"/>
                        <a14:foregroundMark x1="1599" y1="53112" x2="1039" y2="13900"/>
                        <a14:foregroundMark x1="1039" y1="13900" x2="3517" y2="1867"/>
                        <a14:foregroundMark x1="3517" y1="1867" x2="8313" y2="7261"/>
                        <a14:foregroundMark x1="8313" y1="7261" x2="10472" y2="25726"/>
                        <a14:foregroundMark x1="10472" y1="25726" x2="8313" y2="47303"/>
                        <a14:foregroundMark x1="8313" y1="47303" x2="9752" y2="64315"/>
                        <a14:foregroundMark x1="9752" y1="64315" x2="3677" y2="35062"/>
                        <a14:foregroundMark x1="3677" y1="35062" x2="3038" y2="15560"/>
                        <a14:foregroundMark x1="3038" y1="15560" x2="5596" y2="29253"/>
                        <a14:foregroundMark x1="5596" y1="29253" x2="4476" y2="14730"/>
                        <a14:foregroundMark x1="4476" y1="14730" x2="5995" y2="45228"/>
                        <a14:foregroundMark x1="14708" y1="69710" x2="22302" y2="78631"/>
                        <a14:foregroundMark x1="25765" y1="73682" x2="27818" y2="70747"/>
                        <a14:foregroundMark x1="22302" y1="78631" x2="25499" y2="74061"/>
                        <a14:foregroundMark x1="27818" y1="70747" x2="25739" y2="55187"/>
                        <a14:foregroundMark x1="25739" y1="55187" x2="16707" y2="58091"/>
                        <a14:foregroundMark x1="16707" y1="58091" x2="22462" y2="68050"/>
                        <a14:foregroundMark x1="22462" y1="68050" x2="21343" y2="68257"/>
                        <a14:foregroundMark x1="30775" y1="77386" x2="30775" y2="77386"/>
                        <a14:foregroundMark x1="25979" y1="3112" x2="42046" y2="2905"/>
                        <a14:foregroundMark x1="42046" y1="2905" x2="47642" y2="9959"/>
                        <a14:foregroundMark x1="47642" y1="9959" x2="39968" y2="20124"/>
                        <a14:foregroundMark x1="39968" y1="20124" x2="27738" y2="10166"/>
                        <a14:foregroundMark x1="27738" y1="10166" x2="34133" y2="5809"/>
                        <a14:foregroundMark x1="34133" y1="5809" x2="43965" y2="14108"/>
                        <a14:foregroundMark x1="43965" y1="14108" x2="37730" y2="16390"/>
                        <a14:foregroundMark x1="37730" y1="16390" x2="32934" y2="10788"/>
                        <a14:foregroundMark x1="32934" y1="10788" x2="41886" y2="5394"/>
                        <a14:foregroundMark x1="41886" y1="5394" x2="46603" y2="13278"/>
                        <a14:foregroundMark x1="46603" y1="13278" x2="41647" y2="4979"/>
                        <a14:foregroundMark x1="41647" y1="4979" x2="36291" y2="5187"/>
                        <a14:foregroundMark x1="36291" y1="5187" x2="38849" y2="14315"/>
                        <a14:foregroundMark x1="48921" y1="9129" x2="56035" y2="10788"/>
                        <a14:foregroundMark x1="56035" y1="10788" x2="60831" y2="19710"/>
                        <a14:foregroundMark x1="60831" y1="19710" x2="60911" y2="44813"/>
                        <a14:foregroundMark x1="60911" y1="44813" x2="51479" y2="52490"/>
                        <a14:foregroundMark x1="51479" y1="52490" x2="45564" y2="41701"/>
                        <a14:foregroundMark x1="45564" y1="41701" x2="48122" y2="19087"/>
                        <a14:foregroundMark x1="48122" y1="19087" x2="55076" y2="11618"/>
                        <a14:foregroundMark x1="55076" y1="11618" x2="59313" y2="24274"/>
                        <a14:foregroundMark x1="59313" y1="24274" x2="67066" y2="13485"/>
                        <a14:foregroundMark x1="67066" y1="13485" x2="75620" y2="28838"/>
                        <a14:foregroundMark x1="75620" y1="28838" x2="74181" y2="48133"/>
                        <a14:foregroundMark x1="74181" y1="48133" x2="63469" y2="50622"/>
                        <a14:foregroundMark x1="63469" y1="50622" x2="57874" y2="42739"/>
                        <a14:foregroundMark x1="57874" y1="42739" x2="59712" y2="28631"/>
                        <a14:foregroundMark x1="59712" y1="28631" x2="50520" y2="24481"/>
                        <a14:foregroundMark x1="50520" y1="24481" x2="55955" y2="44606"/>
                        <a14:foregroundMark x1="55955" y1="44606" x2="58433" y2="23859"/>
                        <a14:foregroundMark x1="58433" y1="23859" x2="65308" y2="28631"/>
                        <a14:foregroundMark x1="65308" y1="28631" x2="69464" y2="43776"/>
                        <a14:foregroundMark x1="69464" y1="43776" x2="64748" y2="22614"/>
                        <a14:foregroundMark x1="64748" y1="22614" x2="70584" y2="21369"/>
                        <a14:foregroundMark x1="70584" y1="21369" x2="73461" y2="38797"/>
                        <a14:foregroundMark x1="73461" y1="38797" x2="73301" y2="43983"/>
                        <a14:foregroundMark x1="64668" y1="15560" x2="74261" y2="13900"/>
                        <a14:foregroundMark x1="74261" y1="13900" x2="89129" y2="18050"/>
                        <a14:foregroundMark x1="89129" y1="18050" x2="99361" y2="46266"/>
                        <a14:foregroundMark x1="99361" y1="46266" x2="99760" y2="95021"/>
                        <a14:foregroundMark x1="99760" y1="95021" x2="93925" y2="99793"/>
                        <a14:foregroundMark x1="93925" y1="99793" x2="35092" y2="97303"/>
                        <a14:foregroundMark x1="35092" y1="97303" x2="31095" y2="88382"/>
                        <a14:foregroundMark x1="31095" y1="88382" x2="36771" y2="74274"/>
                        <a14:foregroundMark x1="36771" y1="74274" x2="53157" y2="56224"/>
                        <a14:foregroundMark x1="53157" y1="56224" x2="63629" y2="24481"/>
                        <a14:foregroundMark x1="63629" y1="24481" x2="73621" y2="16805"/>
                        <a14:foregroundMark x1="73621" y1="16805" x2="80256" y2="28423"/>
                        <a14:foregroundMark x1="80256" y1="28423" x2="85212" y2="77801"/>
                        <a14:foregroundMark x1="85212" y1="77801" x2="93365" y2="81120"/>
                        <a14:foregroundMark x1="93365" y1="81120" x2="91127" y2="37344"/>
                        <a14:foregroundMark x1="91127" y1="37344" x2="96083" y2="63071"/>
                        <a14:foregroundMark x1="96083" y1="63071" x2="89448" y2="84025"/>
                        <a14:foregroundMark x1="89448" y1="84025" x2="47642" y2="93776"/>
                        <a14:foregroundMark x1="47642" y1="93776" x2="56755" y2="74481"/>
                        <a14:foregroundMark x1="56755" y1="74481" x2="77538" y2="68672"/>
                        <a14:foregroundMark x1="77538" y1="68672" x2="78737" y2="51452"/>
                        <a14:foregroundMark x1="78737" y1="51452" x2="62990" y2="41286"/>
                        <a14:foregroundMark x1="62990" y1="41286" x2="75460" y2="30498"/>
                        <a14:foregroundMark x1="75460" y1="30498" x2="85931" y2="47718"/>
                        <a14:foregroundMark x1="85931" y1="47718" x2="91127" y2="44606"/>
                        <a14:foregroundMark x1="91127" y1="44606" x2="67466" y2="60996"/>
                        <a14:foregroundMark x1="67466" y1="60996" x2="77778" y2="67012"/>
                        <a14:foregroundMark x1="77778" y1="67012" x2="72902" y2="89419"/>
                        <a14:foregroundMark x1="72902" y1="89419" x2="57314" y2="75311"/>
                        <a14:foregroundMark x1="57314" y1="75311" x2="91447" y2="69087"/>
                        <a14:foregroundMark x1="91447" y1="69087" x2="93605" y2="74896"/>
                        <a14:foregroundMark x1="82814" y1="1037" x2="94884" y2="2282"/>
                        <a14:foregroundMark x1="94884" y1="2282" x2="98401" y2="13071"/>
                        <a14:foregroundMark x1="98401" y1="13071" x2="99520" y2="40664"/>
                        <a14:foregroundMark x1="99520" y1="40664" x2="94085" y2="40456"/>
                        <a14:foregroundMark x1="94085" y1="40456" x2="86491" y2="19917"/>
                        <a14:foregroundMark x1="86491" y1="19917" x2="85052" y2="4357"/>
                        <a14:foregroundMark x1="85052" y1="4357" x2="93685" y2="2905"/>
                        <a14:foregroundMark x1="93685" y1="2905" x2="97522" y2="12656"/>
                        <a14:foregroundMark x1="97522" y1="12656" x2="98561" y2="25519"/>
                        <a14:foregroundMark x1="63309" y1="85477" x2="78177" y2="76763"/>
                        <a14:foregroundMark x1="78177" y1="76763" x2="95524" y2="79046"/>
                        <a14:foregroundMark x1="95524" y1="79046" x2="97762" y2="98548"/>
                        <a14:foregroundMark x1="97762" y1="98548" x2="64029" y2="96473"/>
                        <a14:foregroundMark x1="64029" y1="96473" x2="75460" y2="86307"/>
                        <a14:foregroundMark x1="75460" y1="86307" x2="89528" y2="94191"/>
                        <a14:foregroundMark x1="89528" y1="94191" x2="74660" y2="92739"/>
                        <a14:foregroundMark x1="74660" y1="92739" x2="80895" y2="94191"/>
                        <a14:foregroundMark x1="80895" y1="94191" x2="66986" y2="89004"/>
                        <a14:foregroundMark x1="16387" y1="71369" x2="16467" y2="86100"/>
                        <a14:foregroundMark x1="16467" y1="86100" x2="17266" y2="71577"/>
                        <a14:foregroundMark x1="17266" y1="71577" x2="16867" y2="70539"/>
                        <a14:foregroundMark x1="62030" y1="50830" x2="58114" y2="61411"/>
                        <a14:foregroundMark x1="58114" y1="61411" x2="64349" y2="58091"/>
                        <a14:foregroundMark x1="64349" y1="58091" x2="58833" y2="60166"/>
                        <a14:foregroundMark x1="58833" y1="60166" x2="62510" y2="62033"/>
                        <a14:foregroundMark x1="2958" y1="61411" x2="240" y2="35685"/>
                        <a14:foregroundMark x1="240" y1="35685" x2="400" y2="4564"/>
                        <a14:foregroundMark x1="400" y1="4564" x2="799" y2="61826"/>
                        <a14:foregroundMark x1="799" y1="61826" x2="1998" y2="65768"/>
                        <a14:backgroundMark x1="5755" y1="73444" x2="11591" y2="70954"/>
                        <a14:backgroundMark x1="11591" y1="70954" x2="15057" y2="76997"/>
                        <a14:backgroundMark x1="15775" y1="86125" x2="13989" y2="95021"/>
                        <a14:backgroundMark x1="13989" y1="95021" x2="7434" y2="92946"/>
                        <a14:backgroundMark x1="7434" y1="92946" x2="5356" y2="78631"/>
                        <a14:backgroundMark x1="5356" y1="78631" x2="9592" y2="88797"/>
                        <a14:backgroundMark x1="9592" y1="88797" x2="10552" y2="74896"/>
                        <a14:backgroundMark x1="10552" y1="74896" x2="11910" y2="90871"/>
                        <a14:backgroundMark x1="11910" y1="90871" x2="12870" y2="76349"/>
                        <a14:backgroundMark x1="12870" y1="76349" x2="13829" y2="89834"/>
                        <a14:backgroundMark x1="13829" y1="89834" x2="12230" y2="95436"/>
                        <a14:backgroundMark x1="30935" y1="88589" x2="25739" y2="75519"/>
                        <a14:backgroundMark x1="25739" y1="75519" x2="28217" y2="88382"/>
                        <a14:backgroundMark x1="28217" y1="88382" x2="29416" y2="84232"/>
                        <a14:backgroundMark x1="27098" y1="79876" x2="26299" y2="910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11" y="1945564"/>
            <a:ext cx="9091125" cy="350273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245FB4F-1326-04BB-C953-C261BEB1935A}"/>
              </a:ext>
            </a:extLst>
          </p:cNvPr>
          <p:cNvSpPr/>
          <p:nvPr/>
        </p:nvSpPr>
        <p:spPr>
          <a:xfrm>
            <a:off x="971550" y="1409700"/>
            <a:ext cx="10267580" cy="561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E54F54-E891-CC5B-D5F0-478DA391EDA7}"/>
              </a:ext>
            </a:extLst>
          </p:cNvPr>
          <p:cNvSpPr/>
          <p:nvPr/>
        </p:nvSpPr>
        <p:spPr>
          <a:xfrm>
            <a:off x="10599762" y="-8877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 descr="Box trolley with solid fill">
            <a:extLst>
              <a:ext uri="{FF2B5EF4-FFF2-40B4-BE49-F238E27FC236}">
                <a16:creationId xmlns:a16="http://schemas.microsoft.com/office/drawing/2014/main" id="{22D0247E-7BDB-E150-57E2-9B986534FE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8400" y="1191108"/>
            <a:ext cx="1160553" cy="1160553"/>
          </a:xfrm>
          <a:prstGeom prst="rect">
            <a:avLst/>
          </a:prstGeom>
        </p:spPr>
      </p:pic>
      <p:pic>
        <p:nvPicPr>
          <p:cNvPr id="22" name="Graphic 21" descr="Illustrator with solid fill">
            <a:extLst>
              <a:ext uri="{FF2B5EF4-FFF2-40B4-BE49-F238E27FC236}">
                <a16:creationId xmlns:a16="http://schemas.microsoft.com/office/drawing/2014/main" id="{7A8BAB37-8D65-7779-9BC8-A1EE37C0AC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36359" y="2556537"/>
            <a:ext cx="1164634" cy="1164634"/>
          </a:xfrm>
          <a:prstGeom prst="rect">
            <a:avLst/>
          </a:prstGeom>
        </p:spPr>
      </p:pic>
      <p:pic>
        <p:nvPicPr>
          <p:cNvPr id="23" name="Graphic 22" descr="Clipboard with solid fill">
            <a:extLst>
              <a:ext uri="{FF2B5EF4-FFF2-40B4-BE49-F238E27FC236}">
                <a16:creationId xmlns:a16="http://schemas.microsoft.com/office/drawing/2014/main" id="{CECAA888-BDBA-C95D-F3C8-D7AE1BB2A5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05532" y="3847281"/>
            <a:ext cx="1163770" cy="1163770"/>
          </a:xfrm>
          <a:prstGeom prst="rect">
            <a:avLst/>
          </a:prstGeom>
        </p:spPr>
      </p:pic>
      <p:pic>
        <p:nvPicPr>
          <p:cNvPr id="24" name="Graphic 23" descr="Questions with solid fill">
            <a:extLst>
              <a:ext uri="{FF2B5EF4-FFF2-40B4-BE49-F238E27FC236}">
                <a16:creationId xmlns:a16="http://schemas.microsoft.com/office/drawing/2014/main" id="{1BC5AB0F-8E07-485A-70E8-30A9B85A24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99705" y="5117581"/>
            <a:ext cx="1169597" cy="1169597"/>
          </a:xfrm>
          <a:prstGeom prst="rect">
            <a:avLst/>
          </a:prstGeom>
        </p:spPr>
      </p:pic>
      <p:pic>
        <p:nvPicPr>
          <p:cNvPr id="25" name="Graphic 24" descr="Users with solid fill">
            <a:extLst>
              <a:ext uri="{FF2B5EF4-FFF2-40B4-BE49-F238E27FC236}">
                <a16:creationId xmlns:a16="http://schemas.microsoft.com/office/drawing/2014/main" id="{A559CB6D-73BE-E677-E57C-52F6D40A096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834319" y="186562"/>
            <a:ext cx="1169597" cy="116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C17711-46BE-17DF-F8B6-613138147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687" y="-599892"/>
            <a:ext cx="10058400" cy="1450757"/>
          </a:xfrm>
        </p:spPr>
        <p:txBody>
          <a:bodyPr/>
          <a:lstStyle/>
          <a:p>
            <a:r>
              <a:rPr lang="en-US"/>
              <a:t>Robot Flowchart – Climbing</a:t>
            </a:r>
          </a:p>
        </p:txBody>
      </p:sp>
      <p:sp>
        <p:nvSpPr>
          <p:cNvPr id="12" name="Slide Number Placeholder 16">
            <a:extLst>
              <a:ext uri="{FF2B5EF4-FFF2-40B4-BE49-F238E27FC236}">
                <a16:creationId xmlns:a16="http://schemas.microsoft.com/office/drawing/2014/main" id="{CD0CA905-E8E0-9039-4F24-6FFD8C93A79C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42</a:t>
            </a:fld>
            <a:endParaRPr lang="en-US" sz="20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96D6069-9986-E05E-6722-8AEE45A26044}"/>
              </a:ext>
            </a:extLst>
          </p:cNvPr>
          <p:cNvSpPr/>
          <p:nvPr/>
        </p:nvSpPr>
        <p:spPr>
          <a:xfrm>
            <a:off x="766629" y="1348487"/>
            <a:ext cx="7590407" cy="905522"/>
          </a:xfrm>
          <a:custGeom>
            <a:avLst/>
            <a:gdLst>
              <a:gd name="connsiteX0" fmla="*/ 0 w 6729274"/>
              <a:gd name="connsiteY0" fmla="*/ 656947 h 905522"/>
              <a:gd name="connsiteX1" fmla="*/ 3204839 w 6729274"/>
              <a:gd name="connsiteY1" fmla="*/ 648070 h 905522"/>
              <a:gd name="connsiteX2" fmla="*/ 4092606 w 6729274"/>
              <a:gd name="connsiteY2" fmla="*/ 905522 h 905522"/>
              <a:gd name="connsiteX3" fmla="*/ 4580878 w 6729274"/>
              <a:gd name="connsiteY3" fmla="*/ 736846 h 905522"/>
              <a:gd name="connsiteX4" fmla="*/ 5814874 w 6729274"/>
              <a:gd name="connsiteY4" fmla="*/ 843378 h 905522"/>
              <a:gd name="connsiteX5" fmla="*/ 6729274 w 6729274"/>
              <a:gd name="connsiteY5" fmla="*/ 355107 h 905522"/>
              <a:gd name="connsiteX6" fmla="*/ 6436311 w 6729274"/>
              <a:gd name="connsiteY6" fmla="*/ 0 h 905522"/>
              <a:gd name="connsiteX7" fmla="*/ 79899 w 6729274"/>
              <a:gd name="connsiteY7" fmla="*/ 17755 h 905522"/>
              <a:gd name="connsiteX8" fmla="*/ 0 w 6729274"/>
              <a:gd name="connsiteY8" fmla="*/ 656947 h 90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29274" h="905522">
                <a:moveTo>
                  <a:pt x="0" y="656947"/>
                </a:moveTo>
                <a:lnTo>
                  <a:pt x="3204839" y="648070"/>
                </a:lnTo>
                <a:lnTo>
                  <a:pt x="4092606" y="905522"/>
                </a:lnTo>
                <a:lnTo>
                  <a:pt x="4580878" y="736846"/>
                </a:lnTo>
                <a:lnTo>
                  <a:pt x="5814874" y="843378"/>
                </a:lnTo>
                <a:lnTo>
                  <a:pt x="6729274" y="355107"/>
                </a:lnTo>
                <a:lnTo>
                  <a:pt x="6436311" y="0"/>
                </a:lnTo>
                <a:lnTo>
                  <a:pt x="79899" y="17755"/>
                </a:lnTo>
                <a:lnTo>
                  <a:pt x="0" y="656947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31FBEFB-E4F6-B9AF-40BD-9AC320730121}"/>
              </a:ext>
            </a:extLst>
          </p:cNvPr>
          <p:cNvCxnSpPr/>
          <p:nvPr/>
        </p:nvCxnSpPr>
        <p:spPr>
          <a:xfrm>
            <a:off x="7227572" y="1829719"/>
            <a:ext cx="0" cy="87001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F5B0C14-6313-1AFB-226E-40E2677BAB14}"/>
              </a:ext>
            </a:extLst>
          </p:cNvPr>
          <p:cNvSpPr/>
          <p:nvPr/>
        </p:nvSpPr>
        <p:spPr>
          <a:xfrm>
            <a:off x="6214558" y="1471069"/>
            <a:ext cx="2142478" cy="41755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From Previous Slide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E434990-5682-8A3B-8DD6-CAE99368F38C}"/>
              </a:ext>
            </a:extLst>
          </p:cNvPr>
          <p:cNvSpPr/>
          <p:nvPr/>
        </p:nvSpPr>
        <p:spPr>
          <a:xfrm>
            <a:off x="1151732" y="5749547"/>
            <a:ext cx="2142478" cy="41755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To Next Slide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0C23A31A-FABB-DD19-EBEE-29E85CF11F34}"/>
              </a:ext>
            </a:extLst>
          </p:cNvPr>
          <p:cNvCxnSpPr>
            <a:cxnSpLocks/>
            <a:endCxn id="18" idx="3"/>
          </p:cNvCxnSpPr>
          <p:nvPr/>
        </p:nvCxnSpPr>
        <p:spPr>
          <a:xfrm rot="10800000" flipV="1">
            <a:off x="3294210" y="5367433"/>
            <a:ext cx="1193384" cy="590889"/>
          </a:xfrm>
          <a:prstGeom prst="bentConnector3">
            <a:avLst>
              <a:gd name="adj1" fmla="val 284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2FB7833-19AB-7FB9-9EAA-DC7686E0BCEA}"/>
              </a:ext>
            </a:extLst>
          </p:cNvPr>
          <p:cNvSpPr/>
          <p:nvPr/>
        </p:nvSpPr>
        <p:spPr>
          <a:xfrm>
            <a:off x="2899643" y="5011051"/>
            <a:ext cx="1139697" cy="6076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8490E06-57C1-EB14-261D-BFBF559EB55F}"/>
              </a:ext>
            </a:extLst>
          </p:cNvPr>
          <p:cNvCxnSpPr/>
          <p:nvPr/>
        </p:nvCxnSpPr>
        <p:spPr>
          <a:xfrm>
            <a:off x="1955409" y="4304714"/>
            <a:ext cx="0" cy="1444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7D776E8D-2079-9F5A-EAB1-CDA230B3E7A7}"/>
              </a:ext>
            </a:extLst>
          </p:cNvPr>
          <p:cNvCxnSpPr/>
          <p:nvPr/>
        </p:nvCxnSpPr>
        <p:spPr>
          <a:xfrm rot="10800000" flipV="1">
            <a:off x="2899643" y="4768947"/>
            <a:ext cx="991258" cy="933431"/>
          </a:xfrm>
          <a:prstGeom prst="bentConnector3">
            <a:avLst>
              <a:gd name="adj1" fmla="val 9967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9C4146A-42F8-A7F6-D0F0-3621CAA9366A}"/>
              </a:ext>
            </a:extLst>
          </p:cNvPr>
          <p:cNvCxnSpPr>
            <a:cxnSpLocks/>
          </p:cNvCxnSpPr>
          <p:nvPr/>
        </p:nvCxnSpPr>
        <p:spPr>
          <a:xfrm>
            <a:off x="2546252" y="4614203"/>
            <a:ext cx="0" cy="10881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5551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22769A7-1085-3F49-EADE-BA1BCFB1C3D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71550" y="1409700"/>
            <a:ext cx="10267580" cy="561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A14046-B418-F351-DF6A-090A914A73A6}"/>
              </a:ext>
            </a:extLst>
          </p:cNvPr>
          <p:cNvSpPr/>
          <p:nvPr/>
        </p:nvSpPr>
        <p:spPr>
          <a:xfrm>
            <a:off x="10599762" y="-8877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Box trolley with solid fill">
            <a:extLst>
              <a:ext uri="{FF2B5EF4-FFF2-40B4-BE49-F238E27FC236}">
                <a16:creationId xmlns:a16="http://schemas.microsoft.com/office/drawing/2014/main" id="{9A6A6A34-C6D7-A818-C540-4F4E0A28F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38400" y="1191108"/>
            <a:ext cx="1160553" cy="1160553"/>
          </a:xfrm>
          <a:prstGeom prst="rect">
            <a:avLst/>
          </a:prstGeom>
        </p:spPr>
      </p:pic>
      <p:pic>
        <p:nvPicPr>
          <p:cNvPr id="17" name="Graphic 16" descr="Illustrator with solid fill">
            <a:extLst>
              <a:ext uri="{FF2B5EF4-FFF2-40B4-BE49-F238E27FC236}">
                <a16:creationId xmlns:a16="http://schemas.microsoft.com/office/drawing/2014/main" id="{071F2829-5351-9426-854B-5162892878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6359" y="2556537"/>
            <a:ext cx="1164634" cy="1164634"/>
          </a:xfrm>
          <a:prstGeom prst="rect">
            <a:avLst/>
          </a:prstGeom>
        </p:spPr>
      </p:pic>
      <p:pic>
        <p:nvPicPr>
          <p:cNvPr id="18" name="Graphic 17" descr="Clipboard with solid fill">
            <a:extLst>
              <a:ext uri="{FF2B5EF4-FFF2-40B4-BE49-F238E27FC236}">
                <a16:creationId xmlns:a16="http://schemas.microsoft.com/office/drawing/2014/main" id="{C0B5C740-F0D3-E3F7-640F-903F317A5C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05532" y="3847281"/>
            <a:ext cx="1163770" cy="1163770"/>
          </a:xfrm>
          <a:prstGeom prst="rect">
            <a:avLst/>
          </a:prstGeom>
        </p:spPr>
      </p:pic>
      <p:pic>
        <p:nvPicPr>
          <p:cNvPr id="19" name="Graphic 18" descr="Questions with solid fill">
            <a:extLst>
              <a:ext uri="{FF2B5EF4-FFF2-40B4-BE49-F238E27FC236}">
                <a16:creationId xmlns:a16="http://schemas.microsoft.com/office/drawing/2014/main" id="{0DB5F2B8-DDC5-9D11-522F-CA48F2258B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99705" y="5117581"/>
            <a:ext cx="1169597" cy="1169597"/>
          </a:xfrm>
          <a:prstGeom prst="rect">
            <a:avLst/>
          </a:prstGeom>
        </p:spPr>
      </p:pic>
      <p:pic>
        <p:nvPicPr>
          <p:cNvPr id="20" name="Graphic 19" descr="Users with solid fill">
            <a:extLst>
              <a:ext uri="{FF2B5EF4-FFF2-40B4-BE49-F238E27FC236}">
                <a16:creationId xmlns:a16="http://schemas.microsoft.com/office/drawing/2014/main" id="{E8D613A0-094D-494F-7339-1CE30769A7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34319" y="186562"/>
            <a:ext cx="1169597" cy="116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C17711-46BE-17DF-F8B6-613138147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687" y="-599892"/>
            <a:ext cx="10058400" cy="1450757"/>
          </a:xfrm>
        </p:spPr>
        <p:txBody>
          <a:bodyPr/>
          <a:lstStyle/>
          <a:p>
            <a:r>
              <a:rPr lang="en-US"/>
              <a:t>Robot Flowchart - End</a:t>
            </a:r>
          </a:p>
        </p:txBody>
      </p:sp>
      <p:sp>
        <p:nvSpPr>
          <p:cNvPr id="12" name="Slide Number Placeholder 16">
            <a:extLst>
              <a:ext uri="{FF2B5EF4-FFF2-40B4-BE49-F238E27FC236}">
                <a16:creationId xmlns:a16="http://schemas.microsoft.com/office/drawing/2014/main" id="{CD0CA905-E8E0-9039-4F24-6FFD8C93A79C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43</a:t>
            </a:fld>
            <a:endParaRPr lang="en-US" sz="200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8AC9122-8B27-B7E8-6DF5-54FA5ED072D8}"/>
              </a:ext>
            </a:extLst>
          </p:cNvPr>
          <p:cNvSpPr/>
          <p:nvPr/>
        </p:nvSpPr>
        <p:spPr>
          <a:xfrm>
            <a:off x="2013140" y="1882584"/>
            <a:ext cx="2142478" cy="41755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From Previous Slide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6B1F4F-C5B5-8DF0-C1EC-1A6C7DD6B3DA}"/>
              </a:ext>
            </a:extLst>
          </p:cNvPr>
          <p:cNvSpPr/>
          <p:nvPr/>
        </p:nvSpPr>
        <p:spPr>
          <a:xfrm>
            <a:off x="3770916" y="2658877"/>
            <a:ext cx="6287484" cy="9318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9AD4FE-F5C8-98AC-6424-E804C6D1551C}"/>
              </a:ext>
            </a:extLst>
          </p:cNvPr>
          <p:cNvSpPr/>
          <p:nvPr/>
        </p:nvSpPr>
        <p:spPr>
          <a:xfrm>
            <a:off x="7999300" y="3450872"/>
            <a:ext cx="2229775" cy="3528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diagram of a work flow&#10;&#10;Description automatically generated">
            <a:extLst>
              <a:ext uri="{FF2B5EF4-FFF2-40B4-BE49-F238E27FC236}">
                <a16:creationId xmlns:a16="http://schemas.microsoft.com/office/drawing/2014/main" id="{2B750065-DC51-F665-FA3D-BA7DB126E0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42" b="98246" l="3359" r="97985">
                        <a14:foregroundMark x1="96" y1="1170" x2="19770" y2="2632"/>
                        <a14:foregroundMark x1="19770" y1="2632" x2="20633" y2="91228"/>
                        <a14:foregroundMark x1="20633" y1="91228" x2="3263" y2="99415"/>
                        <a14:foregroundMark x1="3263" y1="99415" x2="288" y2="54386"/>
                        <a14:foregroundMark x1="288" y1="54386" x2="1631" y2="16374"/>
                        <a14:foregroundMark x1="1631" y1="16374" x2="1727" y2="42982"/>
                        <a14:foregroundMark x1="1727" y1="42982" x2="5086" y2="28070"/>
                        <a14:foregroundMark x1="5086" y1="28070" x2="7294" y2="61696"/>
                        <a14:foregroundMark x1="7294" y1="61696" x2="5758" y2="77778"/>
                        <a14:foregroundMark x1="5758" y1="77778" x2="3455" y2="58187"/>
                        <a14:foregroundMark x1="3455" y1="58187" x2="10365" y2="43275"/>
                        <a14:foregroundMark x1="10365" y1="43275" x2="15451" y2="54094"/>
                        <a14:foregroundMark x1="15451" y1="54094" x2="17083" y2="82164"/>
                        <a14:foregroundMark x1="17083" y1="82164" x2="9885" y2="83041"/>
                        <a14:foregroundMark x1="9885" y1="83041" x2="16795" y2="21637"/>
                        <a14:foregroundMark x1="16795" y1="21637" x2="11516" y2="19298"/>
                        <a14:foregroundMark x1="11516" y1="19298" x2="6622" y2="10526"/>
                        <a14:foregroundMark x1="6622" y1="10526" x2="13340" y2="9064"/>
                        <a14:foregroundMark x1="13340" y1="9064" x2="5662" y2="5556"/>
                        <a14:foregroundMark x1="5662" y1="5556" x2="13820" y2="46199"/>
                        <a14:foregroundMark x1="13820" y1="46199" x2="15259" y2="27193"/>
                        <a14:foregroundMark x1="15259" y1="27193" x2="8253" y2="37719"/>
                        <a14:foregroundMark x1="8253" y1="37719" x2="3359" y2="75146"/>
                        <a14:foregroundMark x1="33426" y1="33744" x2="36468" y2="40351"/>
                        <a14:foregroundMark x1="31976" y1="30594" x2="32132" y2="30934"/>
                        <a14:foregroundMark x1="26775" y1="19298" x2="27730" y2="21373"/>
                        <a14:foregroundMark x1="39085" y1="39958" x2="39289" y2="39927"/>
                        <a14:foregroundMark x1="36468" y1="40351" x2="38681" y2="40019"/>
                        <a14:foregroundMark x1="89814" y1="42043" x2="99328" y2="44152"/>
                        <a14:foregroundMark x1="99328" y1="44152" x2="98656" y2="61111"/>
                        <a14:foregroundMark x1="98656" y1="61111" x2="91747" y2="99415"/>
                        <a14:foregroundMark x1="91747" y1="99415" x2="97121" y2="99415"/>
                        <a14:foregroundMark x1="97121" y1="99415" x2="99808" y2="55263"/>
                        <a14:foregroundMark x1="99808" y1="55263" x2="99136" y2="98830"/>
                        <a14:foregroundMark x1="99136" y1="98830" x2="27159" y2="92982"/>
                        <a14:foregroundMark x1="27159" y1="92982" x2="18906" y2="99708"/>
                        <a14:foregroundMark x1="18906" y1="99708" x2="12572" y2="99415"/>
                        <a14:foregroundMark x1="12572" y1="99415" x2="32630" y2="98538"/>
                        <a14:foregroundMark x1="32630" y1="98538" x2="14395" y2="93567"/>
                        <a14:foregroundMark x1="14395" y1="93567" x2="32342" y2="47953"/>
                        <a14:foregroundMark x1="32342" y1="47953" x2="30902" y2="32749"/>
                        <a14:foregroundMark x1="30902" y1="32749" x2="35125" y2="41228"/>
                        <a14:foregroundMark x1="35125" y1="41228" x2="26104" y2="80994"/>
                        <a14:foregroundMark x1="26104" y1="80994" x2="29463" y2="70175"/>
                        <a14:foregroundMark x1="29463" y1="70175" x2="37812" y2="73099"/>
                        <a14:foregroundMark x1="37812" y1="73099" x2="50576" y2="64912"/>
                        <a14:foregroundMark x1="50576" y1="64912" x2="39731" y2="73977"/>
                        <a14:foregroundMark x1="39731" y1="73977" x2="41747" y2="48246"/>
                        <a14:foregroundMark x1="56502" y1="45087" x2="60813" y2="44165"/>
                        <a14:foregroundMark x1="55504" y1="45301" x2="56498" y2="45088"/>
                        <a14:foregroundMark x1="41747" y1="48246" x2="55488" y2="45305"/>
                        <a14:foregroundMark x1="70607" y1="45728" x2="88484" y2="53509"/>
                        <a14:foregroundMark x1="88484" y1="53509" x2="85988" y2="68421"/>
                        <a14:foregroundMark x1="85988" y1="68421" x2="72553" y2="77485"/>
                        <a14:foregroundMark x1="72553" y1="77485" x2="59597" y2="60234"/>
                        <a14:foregroundMark x1="59597" y1="60234" x2="48944" y2="74561"/>
                        <a14:foregroundMark x1="48944" y1="74561" x2="60365" y2="80117"/>
                        <a14:foregroundMark x1="60365" y1="80117" x2="73512" y2="55848"/>
                        <a14:foregroundMark x1="73512" y1="55848" x2="79271" y2="90643"/>
                        <a14:foregroundMark x1="79271" y1="90643" x2="67274" y2="74269"/>
                        <a14:foregroundMark x1="67274" y1="74269" x2="81190" y2="66374"/>
                        <a14:foregroundMark x1="81190" y1="66374" x2="85893" y2="89181"/>
                        <a14:foregroundMark x1="85893" y1="89181" x2="90787" y2="65205"/>
                        <a14:foregroundMark x1="90787" y1="65205" x2="91651" y2="86257"/>
                        <a14:foregroundMark x1="91651" y1="86257" x2="91363" y2="86842"/>
                        <a14:foregroundMark x1="27063" y1="16667" x2="30998" y2="29825"/>
                        <a14:foregroundMark x1="30998" y1="29825" x2="26775" y2="22515"/>
                        <a14:foregroundMark x1="26775" y1="22515" x2="30038" y2="30117"/>
                        <a14:foregroundMark x1="38388" y1="38304" x2="44146" y2="50292"/>
                        <a14:foregroundMark x1="44146" y1="50292" x2="38484" y2="44152"/>
                        <a14:foregroundMark x1="38484" y1="44152" x2="42898" y2="50877"/>
                        <a14:foregroundMark x1="42898" y1="50877" x2="42898" y2="50877"/>
                        <a14:foregroundMark x1="39060" y1="39766" x2="41651" y2="43567"/>
                        <a14:foregroundMark x1="59501" y1="47368" x2="70345" y2="54971"/>
                        <a14:foregroundMark x1="70345" y1="54971" x2="65931" y2="76023"/>
                        <a14:foregroundMark x1="65931" y1="76023" x2="58445" y2="65789"/>
                        <a14:foregroundMark x1="58445" y1="65789" x2="58541" y2="45906"/>
                        <a14:foregroundMark x1="58541" y1="45906" x2="66219" y2="42690"/>
                        <a14:foregroundMark x1="66219" y1="42690" x2="70345" y2="52924"/>
                        <a14:foregroundMark x1="70345" y1="52924" x2="63340" y2="54678"/>
                        <a14:foregroundMark x1="63340" y1="54678" x2="58733" y2="48830"/>
                        <a14:foregroundMark x1="58733" y1="48830" x2="66123" y2="61111"/>
                        <a14:foregroundMark x1="66123" y1="61111" x2="67562" y2="58772"/>
                        <a14:foregroundMark x1="91651" y1="57895" x2="98177" y2="71930"/>
                        <a14:foregroundMark x1="98177" y1="71930" x2="91939" y2="76316"/>
                        <a14:foregroundMark x1="91939" y1="76316" x2="91651" y2="60819"/>
                        <a14:foregroundMark x1="91651" y1="60819" x2="96545" y2="70468"/>
                        <a14:foregroundMark x1="96545" y1="70468" x2="97985" y2="71637"/>
                        <a14:foregroundMark x1="32438" y1="96199" x2="41747" y2="99708"/>
                        <a14:foregroundMark x1="41747" y1="99708" x2="60365" y2="97368"/>
                        <a14:foregroundMark x1="60365" y1="97368" x2="78983" y2="98538"/>
                        <a14:foregroundMark x1="78983" y1="98538" x2="38484" y2="96784"/>
                        <a14:foregroundMark x1="38484" y1="96784" x2="44434" y2="98246"/>
                        <a14:foregroundMark x1="44434" y1="98246" x2="57774" y2="95906"/>
                        <a14:backgroundMark x1="26871" y1="877" x2="27879" y2="14830"/>
                        <a14:backgroundMark x1="31916" y1="25547" x2="32917" y2="28070"/>
                        <a14:backgroundMark x1="32917" y1="28070" x2="39279" y2="35667"/>
                        <a14:backgroundMark x1="68102" y1="41031" x2="80326" y2="42982"/>
                        <a14:backgroundMark x1="66584" y1="40789" x2="66903" y2="40840"/>
                        <a14:backgroundMark x1="40411" y1="36613" x2="62785" y2="40183"/>
                        <a14:backgroundMark x1="80326" y1="42982" x2="89155" y2="40351"/>
                        <a14:backgroundMark x1="89155" y1="40351" x2="96641" y2="24561"/>
                        <a14:backgroundMark x1="96641" y1="24561" x2="96065" y2="4971"/>
                        <a14:backgroundMark x1="96065" y1="4971" x2="26679" y2="1170"/>
                        <a14:backgroundMark x1="26679" y1="1170" x2="44050" y2="31579"/>
                        <a14:backgroundMark x1="44050" y1="31579" x2="46641" y2="7602"/>
                        <a14:backgroundMark x1="46641" y1="7602" x2="56814" y2="42398"/>
                        <a14:backgroundMark x1="56814" y1="42398" x2="59885" y2="16667"/>
                        <a14:backgroundMark x1="59885" y1="16667" x2="63628" y2="7310"/>
                        <a14:backgroundMark x1="63628" y1="7310" x2="68906" y2="35673"/>
                        <a14:backgroundMark x1="68906" y1="35673" x2="73896" y2="29240"/>
                        <a14:backgroundMark x1="73896" y1="29240" x2="77831" y2="12573"/>
                        <a14:backgroundMark x1="77831" y1="12573" x2="85221" y2="42690"/>
                        <a14:backgroundMark x1="85221" y1="42690" x2="85893" y2="12281"/>
                        <a14:backgroundMark x1="85893" y1="12281" x2="78407" y2="6433"/>
                        <a14:backgroundMark x1="78407" y1="6433" x2="68906" y2="16082"/>
                        <a14:backgroundMark x1="68906" y1="16082" x2="80326" y2="2924"/>
                        <a14:backgroundMark x1="80326" y1="2924" x2="90595" y2="15205"/>
                        <a14:backgroundMark x1="90595" y1="15205" x2="90787" y2="33041"/>
                        <a14:backgroundMark x1="90787" y1="33041" x2="94530" y2="16374"/>
                        <a14:backgroundMark x1="94530" y1="16374" x2="94914" y2="7310"/>
                        <a14:backgroundMark x1="32726" y1="12573" x2="33397" y2="22515"/>
                        <a14:backgroundMark x1="31862" y1="13450" x2="31670" y2="12865"/>
                        <a14:backgroundMark x1="32821" y1="13450" x2="33685" y2="20760"/>
                        <a14:backgroundMark x1="33301" y1="21637" x2="32726" y2="17544"/>
                        <a14:backgroundMark x1="31958" y1="11988" x2="32534" y2="15497"/>
                        <a14:backgroundMark x1="30710" y1="14035" x2="32150" y2="230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23" y="2379797"/>
            <a:ext cx="9926435" cy="325800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7BCE539-0FA1-01B3-5D7D-598277FE4902}"/>
              </a:ext>
            </a:extLst>
          </p:cNvPr>
          <p:cNvCxnSpPr>
            <a:stCxn id="3" idx="2"/>
          </p:cNvCxnSpPr>
          <p:nvPr/>
        </p:nvCxnSpPr>
        <p:spPr>
          <a:xfrm>
            <a:off x="3084379" y="2300136"/>
            <a:ext cx="0" cy="824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FE97C1D1-B135-8689-A190-844A0A1D5673}"/>
              </a:ext>
            </a:extLst>
          </p:cNvPr>
          <p:cNvCxnSpPr/>
          <p:nvPr/>
        </p:nvCxnSpPr>
        <p:spPr>
          <a:xfrm rot="5400000">
            <a:off x="1445659" y="1989056"/>
            <a:ext cx="584862" cy="550100"/>
          </a:xfrm>
          <a:prstGeom prst="bentConnector3">
            <a:avLst>
              <a:gd name="adj1" fmla="val 1151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2809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8CB86F5-45F2-5598-B9E3-A41CAA29220F}"/>
              </a:ext>
            </a:extLst>
          </p:cNvPr>
          <p:cNvSpPr/>
          <p:nvPr/>
        </p:nvSpPr>
        <p:spPr>
          <a:xfrm>
            <a:off x="10599762" y="-8877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Box trolley with solid fill">
            <a:extLst>
              <a:ext uri="{FF2B5EF4-FFF2-40B4-BE49-F238E27FC236}">
                <a16:creationId xmlns:a16="http://schemas.microsoft.com/office/drawing/2014/main" id="{58D494A5-BB9E-91B1-3D25-BAAFB346F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38400" y="1191108"/>
            <a:ext cx="1160553" cy="1160553"/>
          </a:xfrm>
          <a:prstGeom prst="rect">
            <a:avLst/>
          </a:prstGeom>
        </p:spPr>
      </p:pic>
      <p:pic>
        <p:nvPicPr>
          <p:cNvPr id="14" name="Graphic 13" descr="Illustrator with solid fill">
            <a:extLst>
              <a:ext uri="{FF2B5EF4-FFF2-40B4-BE49-F238E27FC236}">
                <a16:creationId xmlns:a16="http://schemas.microsoft.com/office/drawing/2014/main" id="{5FB57B9F-F296-6857-76D9-577F00E94C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6359" y="2556537"/>
            <a:ext cx="1164634" cy="1164634"/>
          </a:xfrm>
          <a:prstGeom prst="rect">
            <a:avLst/>
          </a:prstGeom>
        </p:spPr>
      </p:pic>
      <p:pic>
        <p:nvPicPr>
          <p:cNvPr id="15" name="Graphic 14" descr="Clipboard with solid fill">
            <a:extLst>
              <a:ext uri="{FF2B5EF4-FFF2-40B4-BE49-F238E27FC236}">
                <a16:creationId xmlns:a16="http://schemas.microsoft.com/office/drawing/2014/main" id="{91EEA5E6-26D5-428E-F417-C7BA2ECFF7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05532" y="3847281"/>
            <a:ext cx="1163770" cy="1163770"/>
          </a:xfrm>
          <a:prstGeom prst="rect">
            <a:avLst/>
          </a:prstGeom>
        </p:spPr>
      </p:pic>
      <p:pic>
        <p:nvPicPr>
          <p:cNvPr id="16" name="Graphic 15" descr="Questions with solid fill">
            <a:extLst>
              <a:ext uri="{FF2B5EF4-FFF2-40B4-BE49-F238E27FC236}">
                <a16:creationId xmlns:a16="http://schemas.microsoft.com/office/drawing/2014/main" id="{1D7B9F43-F6D1-5F83-3F46-B635C33F2D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99705" y="5117581"/>
            <a:ext cx="1169597" cy="1169597"/>
          </a:xfrm>
          <a:prstGeom prst="rect">
            <a:avLst/>
          </a:prstGeom>
        </p:spPr>
      </p:pic>
      <p:pic>
        <p:nvPicPr>
          <p:cNvPr id="17" name="Graphic 16" descr="Users with solid fill">
            <a:extLst>
              <a:ext uri="{FF2B5EF4-FFF2-40B4-BE49-F238E27FC236}">
                <a16:creationId xmlns:a16="http://schemas.microsoft.com/office/drawing/2014/main" id="{ADDFA781-8BA3-B1F6-DB50-983A71DA1C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34319" y="186562"/>
            <a:ext cx="1169597" cy="116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CEF139-D7B1-FB2D-26F0-39291DE69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</a:t>
            </a:r>
            <a:br>
              <a:rPr lang="en-US"/>
            </a:br>
            <a:r>
              <a:rPr lang="en-US"/>
              <a:t>Management</a:t>
            </a:r>
          </a:p>
        </p:txBody>
      </p:sp>
      <p:sp>
        <p:nvSpPr>
          <p:cNvPr id="3" name="Slide Number Placeholder 16">
            <a:extLst>
              <a:ext uri="{FF2B5EF4-FFF2-40B4-BE49-F238E27FC236}">
                <a16:creationId xmlns:a16="http://schemas.microsoft.com/office/drawing/2014/main" id="{5DE0C125-EEF4-9A94-A43C-3A767AA84C92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44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8606909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2C18432-D6C0-E294-59B0-D00C8915F5E8}"/>
              </a:ext>
            </a:extLst>
          </p:cNvPr>
          <p:cNvSpPr/>
          <p:nvPr/>
        </p:nvSpPr>
        <p:spPr>
          <a:xfrm>
            <a:off x="971550" y="1409700"/>
            <a:ext cx="10267580" cy="561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8668DA1-CD2A-80DF-A679-3C433F661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687" y="-599892"/>
            <a:ext cx="10058400" cy="1450757"/>
          </a:xfrm>
        </p:spPr>
        <p:txBody>
          <a:bodyPr/>
          <a:lstStyle/>
          <a:p>
            <a:r>
              <a:rPr lang="en-US"/>
              <a:t>Components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E1481A30-D7C1-388E-9EE8-3B7F256371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0904643"/>
              </p:ext>
            </p:extLst>
          </p:nvPr>
        </p:nvGraphicFramePr>
        <p:xfrm>
          <a:off x="843348" y="753435"/>
          <a:ext cx="10523984" cy="5585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7420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8375C59-05EC-9A71-F01B-601077716407}"/>
              </a:ext>
            </a:extLst>
          </p:cNvPr>
          <p:cNvSpPr/>
          <p:nvPr/>
        </p:nvSpPr>
        <p:spPr>
          <a:xfrm>
            <a:off x="971550" y="1409700"/>
            <a:ext cx="10267580" cy="561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739B9A-3083-0442-0F59-1F134D7C3E18}"/>
              </a:ext>
            </a:extLst>
          </p:cNvPr>
          <p:cNvSpPr/>
          <p:nvPr/>
        </p:nvSpPr>
        <p:spPr>
          <a:xfrm>
            <a:off x="10599762" y="-8877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Box trolley with solid fill">
            <a:extLst>
              <a:ext uri="{FF2B5EF4-FFF2-40B4-BE49-F238E27FC236}">
                <a16:creationId xmlns:a16="http://schemas.microsoft.com/office/drawing/2014/main" id="{7409AD46-ABE3-F57A-018B-704D79D2B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38400" y="1191108"/>
            <a:ext cx="1160553" cy="1160553"/>
          </a:xfrm>
          <a:prstGeom prst="rect">
            <a:avLst/>
          </a:prstGeom>
        </p:spPr>
      </p:pic>
      <p:pic>
        <p:nvPicPr>
          <p:cNvPr id="17" name="Graphic 16" descr="Illustrator with solid fill">
            <a:extLst>
              <a:ext uri="{FF2B5EF4-FFF2-40B4-BE49-F238E27FC236}">
                <a16:creationId xmlns:a16="http://schemas.microsoft.com/office/drawing/2014/main" id="{CA9F7597-ED93-1262-6823-19C525F186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6359" y="2556537"/>
            <a:ext cx="1164634" cy="1164634"/>
          </a:xfrm>
          <a:prstGeom prst="rect">
            <a:avLst/>
          </a:prstGeom>
        </p:spPr>
      </p:pic>
      <p:pic>
        <p:nvPicPr>
          <p:cNvPr id="18" name="Graphic 17" descr="Clipboard with solid fill">
            <a:extLst>
              <a:ext uri="{FF2B5EF4-FFF2-40B4-BE49-F238E27FC236}">
                <a16:creationId xmlns:a16="http://schemas.microsoft.com/office/drawing/2014/main" id="{32A670F0-AE3D-C6DA-5FFC-7906D6DFC3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05532" y="3847281"/>
            <a:ext cx="1163770" cy="1163770"/>
          </a:xfrm>
          <a:prstGeom prst="rect">
            <a:avLst/>
          </a:prstGeom>
        </p:spPr>
      </p:pic>
      <p:pic>
        <p:nvPicPr>
          <p:cNvPr id="19" name="Graphic 18" descr="Questions with solid fill">
            <a:extLst>
              <a:ext uri="{FF2B5EF4-FFF2-40B4-BE49-F238E27FC236}">
                <a16:creationId xmlns:a16="http://schemas.microsoft.com/office/drawing/2014/main" id="{D484BF85-47B1-5B89-F5B5-3852C1E7F4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99705" y="5117581"/>
            <a:ext cx="1169597" cy="1169597"/>
          </a:xfrm>
          <a:prstGeom prst="rect">
            <a:avLst/>
          </a:prstGeom>
        </p:spPr>
      </p:pic>
      <p:pic>
        <p:nvPicPr>
          <p:cNvPr id="20" name="Graphic 19" descr="Users with solid fill">
            <a:extLst>
              <a:ext uri="{FF2B5EF4-FFF2-40B4-BE49-F238E27FC236}">
                <a16:creationId xmlns:a16="http://schemas.microsoft.com/office/drawing/2014/main" id="{07A74986-6674-1989-98D4-41DE3FBDFE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34319" y="186562"/>
            <a:ext cx="1169597" cy="116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C17711-46BE-17DF-F8B6-613138147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687" y="-599892"/>
            <a:ext cx="10058400" cy="1450757"/>
          </a:xfrm>
        </p:spPr>
        <p:txBody>
          <a:bodyPr/>
          <a:lstStyle/>
          <a:p>
            <a:r>
              <a:rPr lang="en-US"/>
              <a:t>Budget</a:t>
            </a:r>
          </a:p>
        </p:txBody>
      </p:sp>
      <p:sp>
        <p:nvSpPr>
          <p:cNvPr id="3" name="Slide Number Placeholder 16">
            <a:extLst>
              <a:ext uri="{FF2B5EF4-FFF2-40B4-BE49-F238E27FC236}">
                <a16:creationId xmlns:a16="http://schemas.microsoft.com/office/drawing/2014/main" id="{EC31EBE1-7D11-9EB4-7109-5BF4E4E9BB9D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46</a:t>
            </a:fld>
            <a:endParaRPr lang="en-US" sz="2000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2D889949-EA8C-A4FF-B863-CC0DBF383E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1768822"/>
              </p:ext>
            </p:extLst>
          </p:nvPr>
        </p:nvGraphicFramePr>
        <p:xfrm>
          <a:off x="606185" y="850865"/>
          <a:ext cx="4335692" cy="52832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8848AD7B-CF8E-5552-4428-99B8F39568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2715841"/>
              </p:ext>
            </p:extLst>
          </p:nvPr>
        </p:nvGraphicFramePr>
        <p:xfrm>
          <a:off x="5312557" y="850865"/>
          <a:ext cx="5116530" cy="52832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</p:spTree>
    <p:extLst>
      <p:ext uri="{BB962C8B-B14F-4D97-AF65-F5344CB8AC3E}">
        <p14:creationId xmlns:p14="http://schemas.microsoft.com/office/powerpoint/2010/main" val="38416384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C34D285-7D8D-92B5-D9ED-03A81F6A662C}"/>
              </a:ext>
            </a:extLst>
          </p:cNvPr>
          <p:cNvSpPr/>
          <p:nvPr/>
        </p:nvSpPr>
        <p:spPr>
          <a:xfrm>
            <a:off x="971550" y="1409700"/>
            <a:ext cx="10267580" cy="561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9BEF24-CC64-4AEC-3205-80DE575F7BB2}"/>
              </a:ext>
            </a:extLst>
          </p:cNvPr>
          <p:cNvSpPr/>
          <p:nvPr/>
        </p:nvSpPr>
        <p:spPr>
          <a:xfrm>
            <a:off x="10599762" y="-8877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 descr="Box trolley with solid fill">
            <a:extLst>
              <a:ext uri="{FF2B5EF4-FFF2-40B4-BE49-F238E27FC236}">
                <a16:creationId xmlns:a16="http://schemas.microsoft.com/office/drawing/2014/main" id="{BBD6B95A-9E76-EA74-5391-A5EFA7004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38400" y="1191108"/>
            <a:ext cx="1160553" cy="1160553"/>
          </a:xfrm>
          <a:prstGeom prst="rect">
            <a:avLst/>
          </a:prstGeom>
        </p:spPr>
      </p:pic>
      <p:pic>
        <p:nvPicPr>
          <p:cNvPr id="16" name="Graphic 15" descr="Illustrator with solid fill">
            <a:extLst>
              <a:ext uri="{FF2B5EF4-FFF2-40B4-BE49-F238E27FC236}">
                <a16:creationId xmlns:a16="http://schemas.microsoft.com/office/drawing/2014/main" id="{DA3D467B-A7D9-0191-5F2D-3C48EE6DC4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6359" y="2556537"/>
            <a:ext cx="1164634" cy="1164634"/>
          </a:xfrm>
          <a:prstGeom prst="rect">
            <a:avLst/>
          </a:prstGeom>
        </p:spPr>
      </p:pic>
      <p:pic>
        <p:nvPicPr>
          <p:cNvPr id="17" name="Graphic 16" descr="Clipboard with solid fill">
            <a:extLst>
              <a:ext uri="{FF2B5EF4-FFF2-40B4-BE49-F238E27FC236}">
                <a16:creationId xmlns:a16="http://schemas.microsoft.com/office/drawing/2014/main" id="{AFC9CE26-845B-61C3-8CF4-7982CF590D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05532" y="3847281"/>
            <a:ext cx="1163770" cy="1163770"/>
          </a:xfrm>
          <a:prstGeom prst="rect">
            <a:avLst/>
          </a:prstGeom>
        </p:spPr>
      </p:pic>
      <p:pic>
        <p:nvPicPr>
          <p:cNvPr id="18" name="Graphic 17" descr="Questions with solid fill">
            <a:extLst>
              <a:ext uri="{FF2B5EF4-FFF2-40B4-BE49-F238E27FC236}">
                <a16:creationId xmlns:a16="http://schemas.microsoft.com/office/drawing/2014/main" id="{D92805E2-31E9-54BD-1DF4-7633D78D4F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99705" y="5117581"/>
            <a:ext cx="1169597" cy="1169597"/>
          </a:xfrm>
          <a:prstGeom prst="rect">
            <a:avLst/>
          </a:prstGeom>
        </p:spPr>
      </p:pic>
      <p:pic>
        <p:nvPicPr>
          <p:cNvPr id="19" name="Graphic 18" descr="Users with solid fill">
            <a:extLst>
              <a:ext uri="{FF2B5EF4-FFF2-40B4-BE49-F238E27FC236}">
                <a16:creationId xmlns:a16="http://schemas.microsoft.com/office/drawing/2014/main" id="{AADA5245-41B7-70D8-8F34-3D646EE1C4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34319" y="186562"/>
            <a:ext cx="1169597" cy="116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C17711-46BE-17DF-F8B6-613138147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687" y="-621793"/>
            <a:ext cx="10058400" cy="1450757"/>
          </a:xfrm>
        </p:spPr>
        <p:txBody>
          <a:bodyPr/>
          <a:lstStyle/>
          <a:p>
            <a:r>
              <a:rPr lang="en-US"/>
              <a:t>Gantt Chart for Next Semester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446E11A-8413-D9A0-1D86-EE76E5A56E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388608"/>
              </p:ext>
            </p:extLst>
          </p:nvPr>
        </p:nvGraphicFramePr>
        <p:xfrm>
          <a:off x="582375" y="760491"/>
          <a:ext cx="9846713" cy="4947582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993217">
                  <a:extLst>
                    <a:ext uri="{9D8B030D-6E8A-4147-A177-3AD203B41FA5}">
                      <a16:colId xmlns:a16="http://schemas.microsoft.com/office/drawing/2014/main" val="1662284448"/>
                    </a:ext>
                  </a:extLst>
                </a:gridCol>
                <a:gridCol w="1147076">
                  <a:extLst>
                    <a:ext uri="{9D8B030D-6E8A-4147-A177-3AD203B41FA5}">
                      <a16:colId xmlns:a16="http://schemas.microsoft.com/office/drawing/2014/main" val="80511679"/>
                    </a:ext>
                  </a:extLst>
                </a:gridCol>
                <a:gridCol w="1139352">
                  <a:extLst>
                    <a:ext uri="{9D8B030D-6E8A-4147-A177-3AD203B41FA5}">
                      <a16:colId xmlns:a16="http://schemas.microsoft.com/office/drawing/2014/main" val="1859505599"/>
                    </a:ext>
                  </a:extLst>
                </a:gridCol>
                <a:gridCol w="1139352">
                  <a:extLst>
                    <a:ext uri="{9D8B030D-6E8A-4147-A177-3AD203B41FA5}">
                      <a16:colId xmlns:a16="http://schemas.microsoft.com/office/drawing/2014/main" val="143828675"/>
                    </a:ext>
                  </a:extLst>
                </a:gridCol>
                <a:gridCol w="1141284">
                  <a:extLst>
                    <a:ext uri="{9D8B030D-6E8A-4147-A177-3AD203B41FA5}">
                      <a16:colId xmlns:a16="http://schemas.microsoft.com/office/drawing/2014/main" val="765417910"/>
                    </a:ext>
                  </a:extLst>
                </a:gridCol>
                <a:gridCol w="1141284">
                  <a:extLst>
                    <a:ext uri="{9D8B030D-6E8A-4147-A177-3AD203B41FA5}">
                      <a16:colId xmlns:a16="http://schemas.microsoft.com/office/drawing/2014/main" val="505359173"/>
                    </a:ext>
                  </a:extLst>
                </a:gridCol>
                <a:gridCol w="1145148">
                  <a:extLst>
                    <a:ext uri="{9D8B030D-6E8A-4147-A177-3AD203B41FA5}">
                      <a16:colId xmlns:a16="http://schemas.microsoft.com/office/drawing/2014/main" val="1677623356"/>
                    </a:ext>
                  </a:extLst>
                </a:gridCol>
              </a:tblGrid>
              <a:tr h="5025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Week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 anchor="ctr"/>
                </a:tc>
                <a:extLst>
                  <a:ext uri="{0D108BD9-81ED-4DB2-BD59-A6C34878D82A}">
                    <a16:rowId xmlns:a16="http://schemas.microsoft.com/office/drawing/2014/main" val="631579094"/>
                  </a:ext>
                </a:extLst>
              </a:tr>
              <a:tr h="7246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Component Ordering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/>
                </a:tc>
                <a:extLst>
                  <a:ext uri="{0D108BD9-81ED-4DB2-BD59-A6C34878D82A}">
                    <a16:rowId xmlns:a16="http://schemas.microsoft.com/office/drawing/2014/main" val="140224336"/>
                  </a:ext>
                </a:extLst>
              </a:tr>
              <a:tr h="7246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Stairs Model Assembly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/>
                </a:tc>
                <a:extLst>
                  <a:ext uri="{0D108BD9-81ED-4DB2-BD59-A6C34878D82A}">
                    <a16:rowId xmlns:a16="http://schemas.microsoft.com/office/drawing/2014/main" val="3320954872"/>
                  </a:ext>
                </a:extLst>
              </a:tr>
              <a:tr h="7246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System Assembly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/>
                </a:tc>
                <a:extLst>
                  <a:ext uri="{0D108BD9-81ED-4DB2-BD59-A6C34878D82A}">
                    <a16:rowId xmlns:a16="http://schemas.microsoft.com/office/drawing/2014/main" val="3273720083"/>
                  </a:ext>
                </a:extLst>
              </a:tr>
              <a:tr h="7246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Electronics Assembly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/>
                </a:tc>
                <a:extLst>
                  <a:ext uri="{0D108BD9-81ED-4DB2-BD59-A6C34878D82A}">
                    <a16:rowId xmlns:a16="http://schemas.microsoft.com/office/drawing/2014/main" val="3809089850"/>
                  </a:ext>
                </a:extLst>
              </a:tr>
              <a:tr h="7731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Software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220799"/>
                  </a:ext>
                </a:extLst>
              </a:tr>
              <a:tr h="7731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Gait Testing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060026"/>
                  </a:ext>
                </a:extLst>
              </a:tr>
            </a:tbl>
          </a:graphicData>
        </a:graphic>
      </p:graphicFrame>
      <p:sp>
        <p:nvSpPr>
          <p:cNvPr id="3" name="Slide Number Placeholder 16">
            <a:extLst>
              <a:ext uri="{FF2B5EF4-FFF2-40B4-BE49-F238E27FC236}">
                <a16:creationId xmlns:a16="http://schemas.microsoft.com/office/drawing/2014/main" id="{52E69713-70EA-1426-817F-7B9D0F47C5A9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47</a:t>
            </a:fld>
            <a:endParaRPr lang="en-US" sz="200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BDC4C9D-4A6B-283E-A3C6-3BC7C080D926}"/>
              </a:ext>
            </a:extLst>
          </p:cNvPr>
          <p:cNvSpPr/>
          <p:nvPr/>
        </p:nvSpPr>
        <p:spPr>
          <a:xfrm>
            <a:off x="4310671" y="5819084"/>
            <a:ext cx="2390119" cy="430567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Gantt Chart Part 1 of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B60636-809C-E279-DBC0-94D9769C49A5}"/>
              </a:ext>
            </a:extLst>
          </p:cNvPr>
          <p:cNvSpPr txBox="1"/>
          <p:nvPr/>
        </p:nvSpPr>
        <p:spPr>
          <a:xfrm>
            <a:off x="8038969" y="5865091"/>
            <a:ext cx="2390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*Continued on Next Slide</a:t>
            </a:r>
          </a:p>
        </p:txBody>
      </p:sp>
    </p:spTree>
    <p:extLst>
      <p:ext uri="{BB962C8B-B14F-4D97-AF65-F5344CB8AC3E}">
        <p14:creationId xmlns:p14="http://schemas.microsoft.com/office/powerpoint/2010/main" val="10325601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C34D285-7D8D-92B5-D9ED-03A81F6A662C}"/>
              </a:ext>
            </a:extLst>
          </p:cNvPr>
          <p:cNvSpPr/>
          <p:nvPr/>
        </p:nvSpPr>
        <p:spPr>
          <a:xfrm>
            <a:off x="971550" y="1409700"/>
            <a:ext cx="10267580" cy="561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9BEF24-CC64-4AEC-3205-80DE575F7BB2}"/>
              </a:ext>
            </a:extLst>
          </p:cNvPr>
          <p:cNvSpPr/>
          <p:nvPr/>
        </p:nvSpPr>
        <p:spPr>
          <a:xfrm>
            <a:off x="10599762" y="-8877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 descr="Box trolley with solid fill">
            <a:extLst>
              <a:ext uri="{FF2B5EF4-FFF2-40B4-BE49-F238E27FC236}">
                <a16:creationId xmlns:a16="http://schemas.microsoft.com/office/drawing/2014/main" id="{BBD6B95A-9E76-EA74-5391-A5EFA7004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38400" y="1191108"/>
            <a:ext cx="1160553" cy="1160553"/>
          </a:xfrm>
          <a:prstGeom prst="rect">
            <a:avLst/>
          </a:prstGeom>
        </p:spPr>
      </p:pic>
      <p:pic>
        <p:nvPicPr>
          <p:cNvPr id="16" name="Graphic 15" descr="Illustrator with solid fill">
            <a:extLst>
              <a:ext uri="{FF2B5EF4-FFF2-40B4-BE49-F238E27FC236}">
                <a16:creationId xmlns:a16="http://schemas.microsoft.com/office/drawing/2014/main" id="{DA3D467B-A7D9-0191-5F2D-3C48EE6DC4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6359" y="2556537"/>
            <a:ext cx="1164634" cy="1164634"/>
          </a:xfrm>
          <a:prstGeom prst="rect">
            <a:avLst/>
          </a:prstGeom>
        </p:spPr>
      </p:pic>
      <p:pic>
        <p:nvPicPr>
          <p:cNvPr id="17" name="Graphic 16" descr="Clipboard with solid fill">
            <a:extLst>
              <a:ext uri="{FF2B5EF4-FFF2-40B4-BE49-F238E27FC236}">
                <a16:creationId xmlns:a16="http://schemas.microsoft.com/office/drawing/2014/main" id="{AFC9CE26-845B-61C3-8CF4-7982CF590D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05532" y="3847281"/>
            <a:ext cx="1163770" cy="1163770"/>
          </a:xfrm>
          <a:prstGeom prst="rect">
            <a:avLst/>
          </a:prstGeom>
        </p:spPr>
      </p:pic>
      <p:pic>
        <p:nvPicPr>
          <p:cNvPr id="18" name="Graphic 17" descr="Questions with solid fill">
            <a:extLst>
              <a:ext uri="{FF2B5EF4-FFF2-40B4-BE49-F238E27FC236}">
                <a16:creationId xmlns:a16="http://schemas.microsoft.com/office/drawing/2014/main" id="{D92805E2-31E9-54BD-1DF4-7633D78D4F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99705" y="5117581"/>
            <a:ext cx="1169597" cy="1169597"/>
          </a:xfrm>
          <a:prstGeom prst="rect">
            <a:avLst/>
          </a:prstGeom>
        </p:spPr>
      </p:pic>
      <p:pic>
        <p:nvPicPr>
          <p:cNvPr id="19" name="Graphic 18" descr="Users with solid fill">
            <a:extLst>
              <a:ext uri="{FF2B5EF4-FFF2-40B4-BE49-F238E27FC236}">
                <a16:creationId xmlns:a16="http://schemas.microsoft.com/office/drawing/2014/main" id="{AADA5245-41B7-70D8-8F34-3D646EE1C4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34319" y="186562"/>
            <a:ext cx="1169597" cy="116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C17711-46BE-17DF-F8B6-613138147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687" y="-621793"/>
            <a:ext cx="10058400" cy="1450757"/>
          </a:xfrm>
        </p:spPr>
        <p:txBody>
          <a:bodyPr/>
          <a:lstStyle/>
          <a:p>
            <a:r>
              <a:rPr lang="en-US"/>
              <a:t>Gantt Chart for Next Semester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446E11A-8413-D9A0-1D86-EE76E5A56E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420690"/>
              </p:ext>
            </p:extLst>
          </p:nvPr>
        </p:nvGraphicFramePr>
        <p:xfrm>
          <a:off x="526473" y="828964"/>
          <a:ext cx="9902614" cy="487911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400538">
                  <a:extLst>
                    <a:ext uri="{9D8B030D-6E8A-4147-A177-3AD203B41FA5}">
                      <a16:colId xmlns:a16="http://schemas.microsoft.com/office/drawing/2014/main" val="1662284448"/>
                    </a:ext>
                  </a:extLst>
                </a:gridCol>
                <a:gridCol w="918402">
                  <a:extLst>
                    <a:ext uri="{9D8B030D-6E8A-4147-A177-3AD203B41FA5}">
                      <a16:colId xmlns:a16="http://schemas.microsoft.com/office/drawing/2014/main" val="1677623356"/>
                    </a:ext>
                  </a:extLst>
                </a:gridCol>
                <a:gridCol w="918402">
                  <a:extLst>
                    <a:ext uri="{9D8B030D-6E8A-4147-A177-3AD203B41FA5}">
                      <a16:colId xmlns:a16="http://schemas.microsoft.com/office/drawing/2014/main" val="1092175659"/>
                    </a:ext>
                  </a:extLst>
                </a:gridCol>
                <a:gridCol w="918402">
                  <a:extLst>
                    <a:ext uri="{9D8B030D-6E8A-4147-A177-3AD203B41FA5}">
                      <a16:colId xmlns:a16="http://schemas.microsoft.com/office/drawing/2014/main" val="2951292866"/>
                    </a:ext>
                  </a:extLst>
                </a:gridCol>
                <a:gridCol w="918402">
                  <a:extLst>
                    <a:ext uri="{9D8B030D-6E8A-4147-A177-3AD203B41FA5}">
                      <a16:colId xmlns:a16="http://schemas.microsoft.com/office/drawing/2014/main" val="2747633522"/>
                    </a:ext>
                  </a:extLst>
                </a:gridCol>
                <a:gridCol w="957117">
                  <a:extLst>
                    <a:ext uri="{9D8B030D-6E8A-4147-A177-3AD203B41FA5}">
                      <a16:colId xmlns:a16="http://schemas.microsoft.com/office/drawing/2014/main" val="220666473"/>
                    </a:ext>
                  </a:extLst>
                </a:gridCol>
                <a:gridCol w="957117">
                  <a:extLst>
                    <a:ext uri="{9D8B030D-6E8A-4147-A177-3AD203B41FA5}">
                      <a16:colId xmlns:a16="http://schemas.microsoft.com/office/drawing/2014/main" val="2117036898"/>
                    </a:ext>
                  </a:extLst>
                </a:gridCol>
                <a:gridCol w="957117">
                  <a:extLst>
                    <a:ext uri="{9D8B030D-6E8A-4147-A177-3AD203B41FA5}">
                      <a16:colId xmlns:a16="http://schemas.microsoft.com/office/drawing/2014/main" val="4116567964"/>
                    </a:ext>
                  </a:extLst>
                </a:gridCol>
                <a:gridCol w="957117">
                  <a:extLst>
                    <a:ext uri="{9D8B030D-6E8A-4147-A177-3AD203B41FA5}">
                      <a16:colId xmlns:a16="http://schemas.microsoft.com/office/drawing/2014/main" val="4050751754"/>
                    </a:ext>
                  </a:extLst>
                </a:gridCol>
              </a:tblGrid>
              <a:tr h="3330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Week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 anchor="ctr"/>
                </a:tc>
                <a:extLst>
                  <a:ext uri="{0D108BD9-81ED-4DB2-BD59-A6C34878D82A}">
                    <a16:rowId xmlns:a16="http://schemas.microsoft.com/office/drawing/2014/main" val="631579094"/>
                  </a:ext>
                </a:extLst>
              </a:tr>
              <a:tr h="6771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Software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/>
                </a:tc>
                <a:extLst>
                  <a:ext uri="{0D108BD9-81ED-4DB2-BD59-A6C34878D82A}">
                    <a16:rowId xmlns:a16="http://schemas.microsoft.com/office/drawing/2014/main" val="973220799"/>
                  </a:ext>
                </a:extLst>
              </a:tr>
              <a:tr h="6771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Gait Testing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/>
                </a:tc>
                <a:extLst>
                  <a:ext uri="{0D108BD9-81ED-4DB2-BD59-A6C34878D82A}">
                    <a16:rowId xmlns:a16="http://schemas.microsoft.com/office/drawing/2014/main" val="3174060026"/>
                  </a:ext>
                </a:extLst>
              </a:tr>
              <a:tr h="4704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Stress Testing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/>
                </a:tc>
                <a:extLst>
                  <a:ext uri="{0D108BD9-81ED-4DB2-BD59-A6C34878D82A}">
                    <a16:rowId xmlns:a16="http://schemas.microsoft.com/office/drawing/2014/main" val="4247820606"/>
                  </a:ext>
                </a:extLst>
              </a:tr>
              <a:tr h="6834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Couch Model Assembly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/>
                </a:tc>
                <a:extLst>
                  <a:ext uri="{0D108BD9-81ED-4DB2-BD59-A6C34878D82A}">
                    <a16:rowId xmlns:a16="http://schemas.microsoft.com/office/drawing/2014/main" val="861298572"/>
                  </a:ext>
                </a:extLst>
              </a:tr>
              <a:tr h="6834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Requirements Testing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/>
                </a:tc>
                <a:extLst>
                  <a:ext uri="{0D108BD9-81ED-4DB2-BD59-A6C34878D82A}">
                    <a16:rowId xmlns:a16="http://schemas.microsoft.com/office/drawing/2014/main" val="970888758"/>
                  </a:ext>
                </a:extLst>
              </a:tr>
              <a:tr h="6771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Paper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/>
                </a:tc>
                <a:extLst>
                  <a:ext uri="{0D108BD9-81ED-4DB2-BD59-A6C34878D82A}">
                    <a16:rowId xmlns:a16="http://schemas.microsoft.com/office/drawing/2014/main" val="4051479865"/>
                  </a:ext>
                </a:extLst>
              </a:tr>
              <a:tr h="6771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Presentation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26" marR="63526" marT="0" marB="0"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319327"/>
                  </a:ext>
                </a:extLst>
              </a:tr>
            </a:tbl>
          </a:graphicData>
        </a:graphic>
      </p:graphicFrame>
      <p:sp>
        <p:nvSpPr>
          <p:cNvPr id="3" name="Slide Number Placeholder 16">
            <a:extLst>
              <a:ext uri="{FF2B5EF4-FFF2-40B4-BE49-F238E27FC236}">
                <a16:creationId xmlns:a16="http://schemas.microsoft.com/office/drawing/2014/main" id="{52E69713-70EA-1426-817F-7B9D0F47C5A9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48</a:t>
            </a:fld>
            <a:endParaRPr lang="en-US" sz="200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BA25888-262A-8364-9371-07709335DF1E}"/>
              </a:ext>
            </a:extLst>
          </p:cNvPr>
          <p:cNvSpPr/>
          <p:nvPr/>
        </p:nvSpPr>
        <p:spPr>
          <a:xfrm>
            <a:off x="4310671" y="5819084"/>
            <a:ext cx="2390119" cy="430567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Gantt Chart Part 2 of 2</a:t>
            </a:r>
          </a:p>
        </p:txBody>
      </p:sp>
    </p:spTree>
    <p:extLst>
      <p:ext uri="{BB962C8B-B14F-4D97-AF65-F5344CB8AC3E}">
        <p14:creationId xmlns:p14="http://schemas.microsoft.com/office/powerpoint/2010/main" val="40761306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05D32CB-1056-84C0-AC24-97956450EE86}"/>
              </a:ext>
            </a:extLst>
          </p:cNvPr>
          <p:cNvSpPr/>
          <p:nvPr/>
        </p:nvSpPr>
        <p:spPr>
          <a:xfrm>
            <a:off x="828675" y="1343025"/>
            <a:ext cx="9944100" cy="590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825B76AB-5B0B-ABE0-4977-7E0E455900A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91" y="186562"/>
            <a:ext cx="2244762" cy="23008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31E25E-0ABA-2FD4-6023-0092689F09B0}"/>
              </a:ext>
            </a:extLst>
          </p:cNvPr>
          <p:cNvSpPr/>
          <p:nvPr/>
        </p:nvSpPr>
        <p:spPr>
          <a:xfrm>
            <a:off x="10599762" y="-8877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Box trolley with solid fill">
            <a:extLst>
              <a:ext uri="{FF2B5EF4-FFF2-40B4-BE49-F238E27FC236}">
                <a16:creationId xmlns:a16="http://schemas.microsoft.com/office/drawing/2014/main" id="{FA2E0D5F-E827-3123-E2E0-6291496510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8400" y="1191108"/>
            <a:ext cx="1160553" cy="1160553"/>
          </a:xfrm>
          <a:prstGeom prst="rect">
            <a:avLst/>
          </a:prstGeom>
        </p:spPr>
      </p:pic>
      <p:pic>
        <p:nvPicPr>
          <p:cNvPr id="6" name="Graphic 5" descr="Illustrator with solid fill">
            <a:extLst>
              <a:ext uri="{FF2B5EF4-FFF2-40B4-BE49-F238E27FC236}">
                <a16:creationId xmlns:a16="http://schemas.microsoft.com/office/drawing/2014/main" id="{DF63C015-386B-26AA-9A30-8D5D5FB809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36359" y="2556537"/>
            <a:ext cx="1164634" cy="1164634"/>
          </a:xfrm>
          <a:prstGeom prst="rect">
            <a:avLst/>
          </a:prstGeom>
        </p:spPr>
      </p:pic>
      <p:pic>
        <p:nvPicPr>
          <p:cNvPr id="7" name="Graphic 6" descr="Clipboard with solid fill">
            <a:extLst>
              <a:ext uri="{FF2B5EF4-FFF2-40B4-BE49-F238E27FC236}">
                <a16:creationId xmlns:a16="http://schemas.microsoft.com/office/drawing/2014/main" id="{89A69821-4D48-D3BC-AA53-92797954D4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05532" y="3847281"/>
            <a:ext cx="1163770" cy="1163770"/>
          </a:xfrm>
          <a:prstGeom prst="rect">
            <a:avLst/>
          </a:prstGeom>
        </p:spPr>
      </p:pic>
      <p:pic>
        <p:nvPicPr>
          <p:cNvPr id="8" name="Graphic 7" descr="Questions with solid fill">
            <a:extLst>
              <a:ext uri="{FF2B5EF4-FFF2-40B4-BE49-F238E27FC236}">
                <a16:creationId xmlns:a16="http://schemas.microsoft.com/office/drawing/2014/main" id="{9CAEF4CF-0EC6-8797-377B-FB0E541F11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99705" y="5117581"/>
            <a:ext cx="1169597" cy="1169597"/>
          </a:xfrm>
          <a:prstGeom prst="rect">
            <a:avLst/>
          </a:prstGeom>
        </p:spPr>
      </p:pic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BCAE6582-3044-461E-596C-F2E09FAEFF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834319" y="186562"/>
            <a:ext cx="1169597" cy="116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D5420E-D469-DC50-DDDA-5837DB756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4253" y="2404416"/>
            <a:ext cx="6057783" cy="1468876"/>
          </a:xfrm>
        </p:spPr>
        <p:txBody>
          <a:bodyPr>
            <a:normAutofit/>
          </a:bodyPr>
          <a:lstStyle/>
          <a:p>
            <a:pPr algn="ctr"/>
            <a:r>
              <a:rPr lang="en-US" sz="1000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Slide Number Placeholder 16">
            <a:extLst>
              <a:ext uri="{FF2B5EF4-FFF2-40B4-BE49-F238E27FC236}">
                <a16:creationId xmlns:a16="http://schemas.microsoft.com/office/drawing/2014/main" id="{A2C98C10-B064-D3C2-06DF-D0023DAF7839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49</a:t>
            </a:fld>
            <a:endParaRPr lang="en-US" sz="2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6CBA92-9999-0ECA-30DF-561D5A8F0250}"/>
              </a:ext>
            </a:extLst>
          </p:cNvPr>
          <p:cNvSpPr txBox="1"/>
          <p:nvPr/>
        </p:nvSpPr>
        <p:spPr>
          <a:xfrm>
            <a:off x="27711" y="5940552"/>
            <a:ext cx="6797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Special thanks to Dr. Douglas Isenberg and Dr. Jonathan Adams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81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BD9B09B-2E4B-5FBB-0042-E6A3BA6A9199}"/>
              </a:ext>
            </a:extLst>
          </p:cNvPr>
          <p:cNvSpPr/>
          <p:nvPr/>
        </p:nvSpPr>
        <p:spPr>
          <a:xfrm>
            <a:off x="971550" y="1409700"/>
            <a:ext cx="9862769" cy="561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455B61-0113-3EB1-7D99-904C8EDCAE21}"/>
              </a:ext>
            </a:extLst>
          </p:cNvPr>
          <p:cNvSpPr/>
          <p:nvPr/>
        </p:nvSpPr>
        <p:spPr>
          <a:xfrm>
            <a:off x="10599762" y="-8877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Box trolley with solid fill">
            <a:extLst>
              <a:ext uri="{FF2B5EF4-FFF2-40B4-BE49-F238E27FC236}">
                <a16:creationId xmlns:a16="http://schemas.microsoft.com/office/drawing/2014/main" id="{222B03EB-13B4-4209-A927-C3327B06A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38400" y="1191108"/>
            <a:ext cx="1160553" cy="1160553"/>
          </a:xfrm>
          <a:prstGeom prst="rect">
            <a:avLst/>
          </a:prstGeom>
        </p:spPr>
      </p:pic>
      <p:pic>
        <p:nvPicPr>
          <p:cNvPr id="16" name="Graphic 15" descr="Illustrator with solid fill">
            <a:extLst>
              <a:ext uri="{FF2B5EF4-FFF2-40B4-BE49-F238E27FC236}">
                <a16:creationId xmlns:a16="http://schemas.microsoft.com/office/drawing/2014/main" id="{54A0A2D3-B46A-F4BF-205E-E92FF75F1B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6359" y="2556537"/>
            <a:ext cx="1164634" cy="1164634"/>
          </a:xfrm>
          <a:prstGeom prst="rect">
            <a:avLst/>
          </a:prstGeom>
        </p:spPr>
      </p:pic>
      <p:pic>
        <p:nvPicPr>
          <p:cNvPr id="17" name="Graphic 16" descr="Clipboard with solid fill">
            <a:extLst>
              <a:ext uri="{FF2B5EF4-FFF2-40B4-BE49-F238E27FC236}">
                <a16:creationId xmlns:a16="http://schemas.microsoft.com/office/drawing/2014/main" id="{4567CFFB-7559-A7B1-CA95-6C44567FD9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05532" y="3847281"/>
            <a:ext cx="1163770" cy="1163770"/>
          </a:xfrm>
          <a:prstGeom prst="rect">
            <a:avLst/>
          </a:prstGeom>
        </p:spPr>
      </p:pic>
      <p:pic>
        <p:nvPicPr>
          <p:cNvPr id="18" name="Graphic 17" descr="Questions with solid fill">
            <a:extLst>
              <a:ext uri="{FF2B5EF4-FFF2-40B4-BE49-F238E27FC236}">
                <a16:creationId xmlns:a16="http://schemas.microsoft.com/office/drawing/2014/main" id="{36DE154F-3805-9813-6BB5-9F79F68198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99705" y="5117581"/>
            <a:ext cx="1169597" cy="1169597"/>
          </a:xfrm>
          <a:prstGeom prst="rect">
            <a:avLst/>
          </a:prstGeom>
        </p:spPr>
      </p:pic>
      <p:pic>
        <p:nvPicPr>
          <p:cNvPr id="19" name="Graphic 18" descr="Users with solid fill">
            <a:extLst>
              <a:ext uri="{FF2B5EF4-FFF2-40B4-BE49-F238E27FC236}">
                <a16:creationId xmlns:a16="http://schemas.microsoft.com/office/drawing/2014/main" id="{B34354DA-570E-13D3-893F-34D34B1617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34319" y="186562"/>
            <a:ext cx="1169597" cy="116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C31156-6A4F-0720-955F-EB49B4501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019" y="-461637"/>
            <a:ext cx="10058400" cy="1462152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Workplace Injury					[1]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3AF10BD-03FA-B620-42FF-E4E10BE200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492055"/>
              </p:ext>
            </p:extLst>
          </p:nvPr>
        </p:nvGraphicFramePr>
        <p:xfrm>
          <a:off x="122698" y="1000515"/>
          <a:ext cx="10472101" cy="5433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15" name="Slide Number Placeholder 16">
            <a:extLst>
              <a:ext uri="{FF2B5EF4-FFF2-40B4-BE49-F238E27FC236}">
                <a16:creationId xmlns:a16="http://schemas.microsoft.com/office/drawing/2014/main" id="{79D51526-79FF-92EE-7B71-EFA41AF2BC68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5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6528354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728496-297C-30D8-8081-AC303F3522BB}"/>
              </a:ext>
            </a:extLst>
          </p:cNvPr>
          <p:cNvSpPr/>
          <p:nvPr/>
        </p:nvSpPr>
        <p:spPr>
          <a:xfrm>
            <a:off x="828675" y="1343025"/>
            <a:ext cx="9944100" cy="590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6739C7-B9DB-23FD-4870-107880D23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3450E-D958-A7A2-F088-F4B1EE382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 fontScale="92500" lnSpcReduction="10000"/>
          </a:bodyPr>
          <a:lstStyle/>
          <a:p>
            <a:pPr>
              <a:buNone/>
            </a:pP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[1] “Transportation and material moving workers experienced 184,470 injuries and illnesses in 2018 : The Economics Daily: U.S. Bureau of Labor Statistics.” </a:t>
            </a:r>
            <a:r>
              <a:rPr lang="fr" sz="1800">
                <a:solidFill>
                  <a:schemeClr val="tx1"/>
                </a:solidFill>
                <a:ea typeface="+mn-lt"/>
                <a:cs typeface="+mn-lt"/>
              </a:rPr>
              <a:t>Available: </a:t>
            </a:r>
            <a:r>
              <a:rPr lang="fr" sz="1800">
                <a:solidFill>
                  <a:schemeClr val="tx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https://www.bls.gov/opub/ted/2019/transportation-and-material-moving-workers-experienced-184470-injuries-and-illnesses-in-2018.htm</a:t>
            </a:r>
            <a:endParaRPr lang="en-US">
              <a:solidFill>
                <a:schemeClr val="tx1"/>
              </a:solidFill>
              <a:cs typeface="Calibri"/>
            </a:endParaRPr>
          </a:p>
          <a:p>
            <a:pPr marL="0" indent="0">
              <a:buNone/>
            </a:pPr>
            <a:r>
              <a:rPr lang="en-US" sz="1800">
                <a:solidFill>
                  <a:schemeClr val="tx1"/>
                </a:solidFill>
                <a:latin typeface="Times New Roman"/>
                <a:ea typeface="Calibri" panose="020F0502020204030204" pitchFamily="34" charset="0"/>
                <a:cs typeface="Arial"/>
              </a:rPr>
              <a:t>[2] </a:t>
            </a:r>
            <a:r>
              <a:rPr lang="en-US" sz="1800">
                <a:solidFill>
                  <a:schemeClr val="tx1"/>
                </a:solidFill>
                <a:effectLst/>
                <a:latin typeface="Times New Roman"/>
                <a:ea typeface="Calibri" panose="020F0502020204030204" pitchFamily="34" charset="0"/>
                <a:cs typeface="Arial"/>
              </a:rPr>
              <a:t>“All About ABS 3D Printing Filament: Materials, Properties, Definition.” </a:t>
            </a:r>
            <a:r>
              <a:rPr lang="fr-FR" sz="1800" err="1">
                <a:solidFill>
                  <a:schemeClr val="tx1"/>
                </a:solidFill>
                <a:effectLst/>
                <a:latin typeface="Times New Roman"/>
                <a:ea typeface="Calibri" panose="020F0502020204030204" pitchFamily="34" charset="0"/>
                <a:cs typeface="Arial"/>
              </a:rPr>
              <a:t>Available</a:t>
            </a:r>
            <a:r>
              <a:rPr lang="fr-FR" sz="1800">
                <a:solidFill>
                  <a:schemeClr val="tx1"/>
                </a:solidFill>
                <a:effectLst/>
                <a:latin typeface="Times New Roman"/>
                <a:ea typeface="Calibri" panose="020F0502020204030204" pitchFamily="34" charset="0"/>
                <a:cs typeface="Arial"/>
              </a:rPr>
              <a:t>: </a:t>
            </a:r>
            <a:r>
              <a:rPr lang="fr-FR" sz="1800" u="sng">
                <a:solidFill>
                  <a:schemeClr val="tx1"/>
                </a:solidFill>
                <a:effectLst/>
                <a:latin typeface="Times New Roman"/>
                <a:ea typeface="Calibri" panose="020F0502020204030204" pitchFamily="34" charset="0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https://www.xometry.com/resources/3d-printing/abs-3d-printing-filament/</a:t>
            </a:r>
            <a:endParaRPr lang="en-US" sz="1800">
              <a:solidFill>
                <a:schemeClr val="tx1"/>
              </a:solidFill>
              <a:effectLst/>
              <a:latin typeface="Times New Roman"/>
              <a:ea typeface="Calibri" panose="020F0502020204030204" pitchFamily="34" charset="0"/>
              <a:cs typeface="Arial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[3] </a:t>
            </a:r>
            <a:r>
              <a:rPr lang="en-US" sz="1800">
                <a:solidFill>
                  <a:schemeClr val="tx1"/>
                </a:solidFill>
                <a:effectLst/>
                <a:latin typeface="Times New Roman"/>
                <a:ea typeface="Calibri" panose="020F0502020204030204" pitchFamily="34" charset="0"/>
                <a:cs typeface="Arial"/>
              </a:rPr>
              <a:t>“Carbon Steel Properties | View Carbon Steel Material Properties &amp; Mechanical Properties - E-Z LOK.” Available: </a:t>
            </a:r>
            <a:r>
              <a:rPr lang="en-US" sz="1800" u="sng">
                <a:solidFill>
                  <a:schemeClr val="tx1"/>
                </a:solidFill>
                <a:effectLst/>
                <a:latin typeface="Times New Roman"/>
                <a:ea typeface="Calibri" panose="020F0502020204030204" pitchFamily="34" charset="0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https://www.ezlok.com/carbon-steel-properties</a:t>
            </a:r>
            <a:endParaRPr lang="en-US" sz="1800">
              <a:solidFill>
                <a:schemeClr val="tx1"/>
              </a:solidFill>
              <a:latin typeface="Times New Roman"/>
              <a:ea typeface="+mn-lt"/>
              <a:cs typeface="Arial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en-US" sz="180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[4] </a:t>
            </a:r>
            <a:r>
              <a:rPr lang="en-US" sz="1800">
                <a:solidFill>
                  <a:schemeClr val="tx1"/>
                </a:solidFill>
                <a:effectLst/>
                <a:latin typeface="Times New Roman"/>
                <a:ea typeface="Calibri" panose="020F0502020204030204" pitchFamily="34" charset="0"/>
                <a:cs typeface="Arial"/>
              </a:rPr>
              <a:t>“Bicycles/Maintenance and Repair/Cables and Housings - </a:t>
            </a:r>
            <a:r>
              <a:rPr lang="en-US" sz="1800" err="1">
                <a:solidFill>
                  <a:schemeClr val="tx1"/>
                </a:solidFill>
                <a:effectLst/>
                <a:latin typeface="Times New Roman"/>
                <a:ea typeface="Calibri" panose="020F0502020204030204" pitchFamily="34" charset="0"/>
                <a:cs typeface="Arial"/>
              </a:rPr>
              <a:t>Wikibooks</a:t>
            </a:r>
            <a:r>
              <a:rPr lang="en-US" sz="1800">
                <a:solidFill>
                  <a:schemeClr val="tx1"/>
                </a:solidFill>
                <a:effectLst/>
                <a:latin typeface="Times New Roman"/>
                <a:ea typeface="Calibri" panose="020F0502020204030204" pitchFamily="34" charset="0"/>
                <a:cs typeface="Arial"/>
              </a:rPr>
              <a:t>, open books for an open world.” </a:t>
            </a:r>
            <a:r>
              <a:rPr lang="fr-FR" sz="1800" err="1">
                <a:solidFill>
                  <a:schemeClr val="tx1"/>
                </a:solidFill>
                <a:effectLst/>
                <a:latin typeface="Times New Roman"/>
                <a:ea typeface="Calibri" panose="020F0502020204030204" pitchFamily="34" charset="0"/>
                <a:cs typeface="Arial"/>
              </a:rPr>
              <a:t>Available</a:t>
            </a:r>
            <a:r>
              <a:rPr lang="fr-FR" sz="1800">
                <a:solidFill>
                  <a:schemeClr val="tx1"/>
                </a:solidFill>
                <a:effectLst/>
                <a:latin typeface="Times New Roman"/>
                <a:ea typeface="Calibri" panose="020F0502020204030204" pitchFamily="34" charset="0"/>
                <a:cs typeface="Arial"/>
              </a:rPr>
              <a:t>: </a:t>
            </a:r>
            <a:r>
              <a:rPr lang="fr-FR" sz="1800" u="sng">
                <a:solidFill>
                  <a:schemeClr val="tx1"/>
                </a:solidFill>
                <a:latin typeface="Times New Roman"/>
                <a:ea typeface="Calibri" panose="020F0502020204030204" pitchFamily="34" charset="0"/>
                <a:cs typeface="Arial"/>
              </a:rPr>
              <a:t>https://en.wikibooks.org/wiki/Bicycles/Maintenance_and_Repair/Cables_and_Housings</a:t>
            </a: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[5] “Amazon.com: POVWAY 3S </a:t>
            </a:r>
            <a:r>
              <a:rPr lang="en-US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Lipo</a:t>
            </a:r>
            <a:r>
              <a:rPr lang="en-US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Battery, 5200mAh 11.1V 80C RC </a:t>
            </a:r>
            <a:r>
              <a:rPr lang="en-US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Lipo</a:t>
            </a:r>
            <a:r>
              <a:rPr lang="en-US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Battery </a:t>
            </a:r>
            <a:r>
              <a:rPr lang="en-US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Softcase</a:t>
            </a:r>
            <a:r>
              <a:rPr lang="en-US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with </a:t>
            </a:r>
            <a:r>
              <a:rPr lang="en-US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Trxazas</a:t>
            </a:r>
            <a:r>
              <a:rPr lang="en-US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Plug for RC Car RC Plane DJI Quadcopter RC Airplane RC Helicopter RC Truck Boat - 2 Pack : Toys &amp; Games.” Accessed: Dec. 07, 2023. [Online]. Available: </a:t>
            </a:r>
            <a:r>
              <a:rPr lang="en-US" sz="1800" u="sng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https://www.amazon.com/POVWAY-Softcase-Quadcopter-Airplane-Helicopter/dp/B08X4D78PT?th=1</a:t>
            </a:r>
            <a:endParaRPr lang="en-US" sz="18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800">
              <a:solidFill>
                <a:schemeClr val="tx1"/>
              </a:solidFill>
              <a:effectLst/>
              <a:latin typeface="Times New Roman"/>
              <a:ea typeface="Calibri" panose="020F0502020204030204" pitchFamily="34" charset="0"/>
              <a:cs typeface="Arial"/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5" name="Slide Number Placeholder 16">
            <a:extLst>
              <a:ext uri="{FF2B5EF4-FFF2-40B4-BE49-F238E27FC236}">
                <a16:creationId xmlns:a16="http://schemas.microsoft.com/office/drawing/2014/main" id="{209C708E-0164-726B-EA8E-30B82DDB1BED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50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1259681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70A19-0F08-D517-2846-3D8BB3FF9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Inverse Kinematics Diagram</a:t>
            </a:r>
          </a:p>
        </p:txBody>
      </p:sp>
      <p:pic>
        <p:nvPicPr>
          <p:cNvPr id="5" name="Picture 4" descr="A mechanical arm with arrows pointing at the center&#10;&#10;Description automatically generated">
            <a:extLst>
              <a:ext uri="{FF2B5EF4-FFF2-40B4-BE49-F238E27FC236}">
                <a16:creationId xmlns:a16="http://schemas.microsoft.com/office/drawing/2014/main" id="{831FFF54-0DCA-BF64-F23C-7F5160401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21" y="615876"/>
            <a:ext cx="4060126" cy="5626247"/>
          </a:xfrm>
          <a:prstGeom prst="rect">
            <a:avLst/>
          </a:prstGeom>
        </p:spPr>
      </p:pic>
      <p:pic>
        <p:nvPicPr>
          <p:cNvPr id="7" name="Picture 6" descr="A close-up of a mechanical arm&#10;&#10;Description automatically generated">
            <a:extLst>
              <a:ext uri="{FF2B5EF4-FFF2-40B4-BE49-F238E27FC236}">
                <a16:creationId xmlns:a16="http://schemas.microsoft.com/office/drawing/2014/main" id="{12FC2DB2-CA97-D4C2-3BB3-FF42EFBA4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168" y="343355"/>
            <a:ext cx="3907430" cy="589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6307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9DE3FD-F3B3-86BF-F921-CA4F1AA181F8}"/>
              </a:ext>
            </a:extLst>
          </p:cNvPr>
          <p:cNvSpPr/>
          <p:nvPr/>
        </p:nvSpPr>
        <p:spPr>
          <a:xfrm>
            <a:off x="828675" y="1343025"/>
            <a:ext cx="9944100" cy="590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19A34AD-ACED-BBB1-7554-FD63B0416314}"/>
              </a:ext>
            </a:extLst>
          </p:cNvPr>
          <p:cNvSpPr/>
          <p:nvPr/>
        </p:nvSpPr>
        <p:spPr>
          <a:xfrm>
            <a:off x="10599762" y="-8877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Box trolley with solid fill">
            <a:extLst>
              <a:ext uri="{FF2B5EF4-FFF2-40B4-BE49-F238E27FC236}">
                <a16:creationId xmlns:a16="http://schemas.microsoft.com/office/drawing/2014/main" id="{98271A7A-456B-F320-EBB9-3D6BCAF298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38400" y="1191108"/>
            <a:ext cx="1160553" cy="1160553"/>
          </a:xfrm>
          <a:prstGeom prst="rect">
            <a:avLst/>
          </a:prstGeom>
        </p:spPr>
      </p:pic>
      <p:pic>
        <p:nvPicPr>
          <p:cNvPr id="27" name="Graphic 26" descr="Illustrator with solid fill">
            <a:extLst>
              <a:ext uri="{FF2B5EF4-FFF2-40B4-BE49-F238E27FC236}">
                <a16:creationId xmlns:a16="http://schemas.microsoft.com/office/drawing/2014/main" id="{51BC95F7-46F6-25EE-E2AA-778C28C7BD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6359" y="2556537"/>
            <a:ext cx="1164634" cy="1164634"/>
          </a:xfrm>
          <a:prstGeom prst="rect">
            <a:avLst/>
          </a:prstGeom>
        </p:spPr>
      </p:pic>
      <p:pic>
        <p:nvPicPr>
          <p:cNvPr id="28" name="Graphic 27" descr="Clipboard with solid fill">
            <a:extLst>
              <a:ext uri="{FF2B5EF4-FFF2-40B4-BE49-F238E27FC236}">
                <a16:creationId xmlns:a16="http://schemas.microsoft.com/office/drawing/2014/main" id="{2A73D798-533C-235A-D042-1CE012464A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05532" y="3847281"/>
            <a:ext cx="1163770" cy="1163770"/>
          </a:xfrm>
          <a:prstGeom prst="rect">
            <a:avLst/>
          </a:prstGeom>
        </p:spPr>
      </p:pic>
      <p:pic>
        <p:nvPicPr>
          <p:cNvPr id="29" name="Graphic 28" descr="Questions with solid fill">
            <a:extLst>
              <a:ext uri="{FF2B5EF4-FFF2-40B4-BE49-F238E27FC236}">
                <a16:creationId xmlns:a16="http://schemas.microsoft.com/office/drawing/2014/main" id="{9446574B-4EFE-F84A-5194-CC5093C78B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99705" y="5117581"/>
            <a:ext cx="1169597" cy="1169597"/>
          </a:xfrm>
          <a:prstGeom prst="rect">
            <a:avLst/>
          </a:prstGeom>
        </p:spPr>
      </p:pic>
      <p:pic>
        <p:nvPicPr>
          <p:cNvPr id="30" name="Graphic 29" descr="Users with solid fill">
            <a:extLst>
              <a:ext uri="{FF2B5EF4-FFF2-40B4-BE49-F238E27FC236}">
                <a16:creationId xmlns:a16="http://schemas.microsoft.com/office/drawing/2014/main" id="{66E8DA12-D65D-6D54-07D8-D1B3DDDD83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34319" y="186562"/>
            <a:ext cx="1169597" cy="116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C17711-46BE-17DF-F8B6-613138147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687" y="-643605"/>
            <a:ext cx="10058400" cy="1450757"/>
          </a:xfrm>
        </p:spPr>
        <p:txBody>
          <a:bodyPr/>
          <a:lstStyle/>
          <a:p>
            <a:r>
              <a:rPr lang="en-US"/>
              <a:t>Planar Two Link IK solution</a:t>
            </a:r>
          </a:p>
        </p:txBody>
      </p:sp>
      <p:sp>
        <p:nvSpPr>
          <p:cNvPr id="3" name="Slide Number Placeholder 16">
            <a:extLst>
              <a:ext uri="{FF2B5EF4-FFF2-40B4-BE49-F238E27FC236}">
                <a16:creationId xmlns:a16="http://schemas.microsoft.com/office/drawing/2014/main" id="{343602B1-1159-806B-D03D-89532B9EFE02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52</a:t>
            </a:fld>
            <a:endParaRPr lang="en-US" sz="2000"/>
          </a:p>
        </p:txBody>
      </p:sp>
      <p:pic>
        <p:nvPicPr>
          <p:cNvPr id="1025" name="Picture 1210410692">
            <a:extLst>
              <a:ext uri="{FF2B5EF4-FFF2-40B4-BE49-F238E27FC236}">
                <a16:creationId xmlns:a16="http://schemas.microsoft.com/office/drawing/2014/main" id="{701B6264-066A-AFFE-AFB9-EF62CF788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87" y="1959762"/>
            <a:ext cx="3958091" cy="418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7">
            <a:extLst>
              <a:ext uri="{FF2B5EF4-FFF2-40B4-BE49-F238E27FC236}">
                <a16:creationId xmlns:a16="http://schemas.microsoft.com/office/drawing/2014/main" id="{7E873E9E-ADB9-31E6-C824-B5ADC648E4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018" y="19716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DEEBD85-ED6A-3FD7-1AD6-366EC596B544}"/>
                  </a:ext>
                </a:extLst>
              </p:cNvPr>
              <p:cNvSpPr txBox="1"/>
              <p:nvPr/>
            </p:nvSpPr>
            <p:spPr>
              <a:xfrm>
                <a:off x="1012372" y="4641719"/>
                <a:ext cx="74215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DEEBD85-ED6A-3FD7-1AD6-366EC596B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372" y="4641719"/>
                <a:ext cx="742159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96250974">
                <a:extLst>
                  <a:ext uri="{FF2B5EF4-FFF2-40B4-BE49-F238E27FC236}">
                    <a16:creationId xmlns:a16="http://schemas.microsoft.com/office/drawing/2014/main" id="{4DA5229E-73C8-6C04-91B6-E15263AA1D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84219" y="5589269"/>
                <a:ext cx="561159" cy="5575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effectLst>
                                <a:glow rad="63500">
                                  <a:schemeClr val="bg1"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effectLst>
                                <a:glow rad="63500">
                                  <a:schemeClr val="bg1"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>
                              <a:effectLst>
                                <a:glow rad="63500">
                                  <a:schemeClr val="bg1"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𝐴</m:t>
                          </m:r>
                          <m:r>
                            <a:rPr lang="en-US" sz="2000" i="1">
                              <a:effectLst>
                                <a:glow rad="63500">
                                  <a:schemeClr val="bg1"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3" name="Text Box 96250974">
                <a:extLst>
                  <a:ext uri="{FF2B5EF4-FFF2-40B4-BE49-F238E27FC236}">
                    <a16:creationId xmlns:a16="http://schemas.microsoft.com/office/drawing/2014/main" id="{4DA5229E-73C8-6C04-91B6-E15263AA1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84219" y="5589269"/>
                <a:ext cx="561159" cy="557553"/>
              </a:xfrm>
              <a:prstGeom prst="rect">
                <a:avLst/>
              </a:prstGeom>
              <a:blipFill>
                <a:blip r:embed="rId15"/>
                <a:stretch>
                  <a:fillRect l="-444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86981883">
                <a:extLst>
                  <a:ext uri="{FF2B5EF4-FFF2-40B4-BE49-F238E27FC236}">
                    <a16:creationId xmlns:a16="http://schemas.microsoft.com/office/drawing/2014/main" id="{F8B77DFD-31A2-D5E7-4FC0-0D956358EF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83691" y="2924234"/>
                <a:ext cx="427990" cy="400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effectLst>
                                <a:glow rad="101600">
                                  <a:schemeClr val="bg1">
                                    <a:alpha val="6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effectLst>
                                <a:glow rad="101600">
                                  <a:schemeClr val="bg1">
                                    <a:alpha val="6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𝓁</m:t>
                          </m:r>
                        </m:e>
                        <m:sub>
                          <m:r>
                            <a:rPr lang="en-US" sz="2000" i="1">
                              <a:effectLst>
                                <a:glow rad="101600">
                                  <a:schemeClr val="bg1">
                                    <a:alpha val="6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4" name="Text Box 86981883">
                <a:extLst>
                  <a:ext uri="{FF2B5EF4-FFF2-40B4-BE49-F238E27FC236}">
                    <a16:creationId xmlns:a16="http://schemas.microsoft.com/office/drawing/2014/main" id="{F8B77DFD-31A2-D5E7-4FC0-0D956358E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83691" y="2924234"/>
                <a:ext cx="427990" cy="400103"/>
              </a:xfrm>
              <a:prstGeom prst="rect">
                <a:avLst/>
              </a:prstGeom>
              <a:blipFill>
                <a:blip r:embed="rId16"/>
                <a:stretch>
                  <a:fillRect l="-11429" r="-2857" b="-1562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1309467914">
                <a:extLst>
                  <a:ext uri="{FF2B5EF4-FFF2-40B4-BE49-F238E27FC236}">
                    <a16:creationId xmlns:a16="http://schemas.microsoft.com/office/drawing/2014/main" id="{47A425FC-2427-33FD-7002-3FEB26C9F6A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67741" y="3721171"/>
                <a:ext cx="365760" cy="3657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effectLst>
                                <a:glow rad="63500">
                                  <a:schemeClr val="bg1"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effectLst>
                                <a:glow rad="63500">
                                  <a:schemeClr val="bg1"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𝓁</m:t>
                          </m:r>
                        </m:e>
                        <m:sub>
                          <m:r>
                            <a:rPr lang="en-US" sz="2000" i="1">
                              <a:effectLst>
                                <a:glow rad="63500">
                                  <a:schemeClr val="bg1"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200">
                    <a:effectLst>
                      <a:glow rad="635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 </a:t>
                </a:r>
                <a:endParaRPr lang="en-US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5" name="Text Box 1309467914">
                <a:extLst>
                  <a:ext uri="{FF2B5EF4-FFF2-40B4-BE49-F238E27FC236}">
                    <a16:creationId xmlns:a16="http://schemas.microsoft.com/office/drawing/2014/main" id="{47A425FC-2427-33FD-7002-3FEB26C9F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7741" y="3721171"/>
                <a:ext cx="365760" cy="365760"/>
              </a:xfrm>
              <a:prstGeom prst="rect">
                <a:avLst/>
              </a:prstGeom>
              <a:blipFill>
                <a:blip r:embed="rId17"/>
                <a:stretch>
                  <a:fillRect l="-10000" r="-16667" b="-2000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A078BAB-0801-7DA2-DDAC-769F151277CB}"/>
                  </a:ext>
                </a:extLst>
              </p:cNvPr>
              <p:cNvSpPr txBox="1"/>
              <p:nvPr/>
            </p:nvSpPr>
            <p:spPr>
              <a:xfrm>
                <a:off x="3873910" y="2273331"/>
                <a:ext cx="6429374" cy="10008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𝑎𝑡𝑎𝑛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num>
                                        <m:den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A078BAB-0801-7DA2-DDAC-769F15127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910" y="2273331"/>
                <a:ext cx="6429374" cy="100085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0000DF2-1430-EC29-25A2-7384560D9608}"/>
                  </a:ext>
                </a:extLst>
              </p:cNvPr>
              <p:cNvSpPr txBox="1"/>
              <p:nvPr/>
            </p:nvSpPr>
            <p:spPr>
              <a:xfrm>
                <a:off x="5185743" y="4841774"/>
                <a:ext cx="4073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𝑎𝑡𝑎𝑛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𝑎𝑡𝑎𝑛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0000DF2-1430-EC29-25A2-7384560D9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743" y="4841774"/>
                <a:ext cx="4073654" cy="369332"/>
              </a:xfrm>
              <a:prstGeom prst="rect">
                <a:avLst/>
              </a:prstGeom>
              <a:blipFill>
                <a:blip r:embed="rId1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31C342E-FFBC-EF60-2FCB-C3059FFB617B}"/>
                  </a:ext>
                </a:extLst>
              </p:cNvPr>
              <p:cNvSpPr txBox="1"/>
              <p:nvPr/>
            </p:nvSpPr>
            <p:spPr>
              <a:xfrm>
                <a:off x="5399887" y="3902265"/>
                <a:ext cx="288069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cos</m:t>
                    </m:r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⁡(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>
                    <a:effectLst/>
                  </a:rPr>
                  <a:t> </a:t>
                </a:r>
                <a:endParaRPr lang="en-US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31C342E-FFBC-EF60-2FCB-C3059FFB6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887" y="3902265"/>
                <a:ext cx="2880691" cy="369332"/>
              </a:xfrm>
              <a:prstGeom prst="rect">
                <a:avLst/>
              </a:prstGeom>
              <a:blipFill>
                <a:blip r:embed="rId2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203B6B3-0EB9-49D9-62A3-27F4993FA08C}"/>
                  </a:ext>
                </a:extLst>
              </p:cNvPr>
              <p:cNvSpPr txBox="1"/>
              <p:nvPr/>
            </p:nvSpPr>
            <p:spPr>
              <a:xfrm>
                <a:off x="5399887" y="4272387"/>
                <a:ext cx="24400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sin</m:t>
                    </m:r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⁡(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>
                    <a:effectLst/>
                  </a:rPr>
                  <a:t> </a:t>
                </a:r>
                <a:endParaRPr lang="en-US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203B6B3-0EB9-49D9-62A3-27F4993FA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887" y="4272387"/>
                <a:ext cx="2440056" cy="369332"/>
              </a:xfrm>
              <a:prstGeom prst="rect">
                <a:avLst/>
              </a:prstGeom>
              <a:blipFill>
                <a:blip r:embed="rId2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97956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2C18432-D6C0-E294-59B0-D00C8915F5E8}"/>
              </a:ext>
            </a:extLst>
          </p:cNvPr>
          <p:cNvSpPr/>
          <p:nvPr/>
        </p:nvSpPr>
        <p:spPr>
          <a:xfrm>
            <a:off x="971550" y="1409700"/>
            <a:ext cx="10267580" cy="561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8668DA1-CD2A-80DF-A679-3C433F661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687" y="-599892"/>
            <a:ext cx="10058400" cy="1450757"/>
          </a:xfrm>
        </p:spPr>
        <p:txBody>
          <a:bodyPr/>
          <a:lstStyle/>
          <a:p>
            <a:r>
              <a:rPr lang="en-US"/>
              <a:t>Components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8728D0E-BC90-F418-8D06-C6CB782C41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180102"/>
              </p:ext>
            </p:extLst>
          </p:nvPr>
        </p:nvGraphicFramePr>
        <p:xfrm>
          <a:off x="370686" y="977901"/>
          <a:ext cx="11376813" cy="501878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4374293">
                  <a:extLst>
                    <a:ext uri="{9D8B030D-6E8A-4147-A177-3AD203B41FA5}">
                      <a16:colId xmlns:a16="http://schemas.microsoft.com/office/drawing/2014/main" val="435422253"/>
                    </a:ext>
                  </a:extLst>
                </a:gridCol>
                <a:gridCol w="1312897">
                  <a:extLst>
                    <a:ext uri="{9D8B030D-6E8A-4147-A177-3AD203B41FA5}">
                      <a16:colId xmlns:a16="http://schemas.microsoft.com/office/drawing/2014/main" val="3798010846"/>
                    </a:ext>
                  </a:extLst>
                </a:gridCol>
                <a:gridCol w="1315330">
                  <a:extLst>
                    <a:ext uri="{9D8B030D-6E8A-4147-A177-3AD203B41FA5}">
                      <a16:colId xmlns:a16="http://schemas.microsoft.com/office/drawing/2014/main" val="2539228390"/>
                    </a:ext>
                  </a:extLst>
                </a:gridCol>
                <a:gridCol w="4374293">
                  <a:extLst>
                    <a:ext uri="{9D8B030D-6E8A-4147-A177-3AD203B41FA5}">
                      <a16:colId xmlns:a16="http://schemas.microsoft.com/office/drawing/2014/main" val="610816998"/>
                    </a:ext>
                  </a:extLst>
                </a:gridCol>
              </a:tblGrid>
              <a:tr h="5634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</a:rPr>
                        <a:t>Item</a:t>
                      </a:r>
                      <a:endParaRPr lang="en-US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Price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Quantity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Vendor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76537220"/>
                  </a:ext>
                </a:extLst>
              </a:tr>
              <a:tr h="27465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T-slotted Framing 1”x1”x6’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$15.90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McMaster Carr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0768669"/>
                  </a:ext>
                </a:extLst>
              </a:tr>
              <a:tr h="51641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2mm Lead, 200x8mm Lead Screws x2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$12.99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Amazon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6712609"/>
                  </a:ext>
                </a:extLst>
              </a:tr>
              <a:tr h="27465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800">
                          <a:effectLst/>
                        </a:rPr>
                        <a:t>Shafts (8mm x 300mm) x2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$9.99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Amazon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4988182"/>
                  </a:ext>
                </a:extLst>
              </a:tr>
              <a:tr h="27465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Skateboard Bearings (8mm) X30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$15.99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Amazon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82048352"/>
                  </a:ext>
                </a:extLst>
              </a:tr>
              <a:tr h="27465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8mm Linear Bearings x15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$11.99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Amazon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4802511"/>
                  </a:ext>
                </a:extLst>
              </a:tr>
              <a:tr h="27465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Shafts (4mm) x5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$7.99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Amazon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017661"/>
                  </a:ext>
                </a:extLst>
              </a:tr>
              <a:tr h="27465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Bearings (4mm) x20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$9.49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Amazon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34370256"/>
                  </a:ext>
                </a:extLst>
              </a:tr>
              <a:tr h="27465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 Slot Fastener 1” x4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$5.45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McMaster Carr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653264"/>
                  </a:ext>
                </a:extLst>
              </a:tr>
              <a:tr h="27465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 Slot Structural Brackets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$9.23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McMaster Carr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9161188"/>
                  </a:ext>
                </a:extLst>
              </a:tr>
              <a:tr h="27465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11.1V 5200mAH LiPo Battery x2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$66.99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Amazon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0076996"/>
                  </a:ext>
                </a:extLst>
              </a:tr>
              <a:tr h="27465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Arduino Due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$0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ERAU Robotics Lab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07555838"/>
                  </a:ext>
                </a:extLst>
              </a:tr>
              <a:tr h="28991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SN74KS93N</a:t>
                      </a:r>
                      <a:r>
                        <a:rPr lang="en-US" sz="1800">
                          <a:effectLst/>
                        </a:rPr>
                        <a:t> Binary Counter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$3.48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err="1">
                          <a:effectLst/>
                        </a:rPr>
                        <a:t>Digikey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77675228"/>
                  </a:ext>
                </a:extLst>
              </a:tr>
              <a:tr h="27465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TB67H420FTG Motor Driver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$10.99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err="1">
                          <a:effectLst/>
                        </a:rPr>
                        <a:t>Pololu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95557829"/>
                  </a:ext>
                </a:extLst>
              </a:tr>
              <a:tr h="27465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PCB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$100*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Estimate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8809973"/>
                  </a:ext>
                </a:extLst>
              </a:tr>
              <a:tr h="27465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Total Cost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$627.73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162297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54182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C4E0A-A230-43B7-6571-51C5D2B83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Holding Torque of Wheels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F3BA9C2-5789-42BC-E9FF-B6504908B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939" y="1959335"/>
            <a:ext cx="4108173" cy="4108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801B02C-870D-0504-A1E3-6AF2C44C93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2855467"/>
              </p:ext>
            </p:extLst>
          </p:nvPr>
        </p:nvGraphicFramePr>
        <p:xfrm>
          <a:off x="-507076" y="1586105"/>
          <a:ext cx="8362604" cy="4854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572672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FE53D-3161-7A42-1A65-7335242B3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Climbing Speed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C2A326E-5974-C261-CDD3-80CF215A2A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9530222"/>
              </p:ext>
            </p:extLst>
          </p:nvPr>
        </p:nvGraphicFramePr>
        <p:xfrm>
          <a:off x="659476" y="286603"/>
          <a:ext cx="10873047" cy="6122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83095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16096-BA07-8B87-7C60-01F2D287F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Stair Dimensions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C1393A7-2BCB-EFB4-A748-B627CB18D0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3246252"/>
              </p:ext>
            </p:extLst>
          </p:nvPr>
        </p:nvGraphicFramePr>
        <p:xfrm>
          <a:off x="1036320" y="1837113"/>
          <a:ext cx="10526684" cy="5473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911334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33A6F-3930-4D71-28FF-9FB99F5BC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Full Scale Plans - Motor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0528B9-3BD2-B577-2E67-8E801C6B9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0620" y="3835317"/>
            <a:ext cx="1447800" cy="149542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B018F84-5E44-76C5-0D1B-75A106BB37DC}"/>
              </a:ext>
            </a:extLst>
          </p:cNvPr>
          <p:cNvSpPr/>
          <p:nvPr/>
        </p:nvSpPr>
        <p:spPr>
          <a:xfrm>
            <a:off x="7307290" y="1962577"/>
            <a:ext cx="3144809" cy="153854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>
                <a:solidFill>
                  <a:schemeClr val="bg1"/>
                </a:solidFill>
              </a:rPr>
              <a:t>Minimum Torque</a:t>
            </a:r>
          </a:p>
          <a:p>
            <a:pPr algn="ctr"/>
            <a:r>
              <a:rPr lang="en-US" b="1">
                <a:solidFill>
                  <a:schemeClr val="bg1"/>
                </a:solidFill>
              </a:rPr>
              <a:t>3.25Nm</a:t>
            </a:r>
          </a:p>
          <a:p>
            <a:pPr algn="ctr"/>
            <a:r>
              <a:rPr lang="en-US" b="1" u="sng">
                <a:solidFill>
                  <a:schemeClr val="bg1"/>
                </a:solidFill>
              </a:rPr>
              <a:t>Motor Torque</a:t>
            </a:r>
          </a:p>
          <a:p>
            <a:pPr algn="ctr"/>
            <a:r>
              <a:rPr lang="en-US" b="1">
                <a:solidFill>
                  <a:schemeClr val="bg1"/>
                </a:solidFill>
              </a:rPr>
              <a:t>4.81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2F9CBAB-45DC-E4BD-FECD-C49879A5A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47" y="1735075"/>
            <a:ext cx="3646030" cy="291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93951BF-4C7F-0932-D533-8C0E4087AB28}"/>
              </a:ext>
            </a:extLst>
          </p:cNvPr>
          <p:cNvSpPr/>
          <p:nvPr/>
        </p:nvSpPr>
        <p:spPr>
          <a:xfrm>
            <a:off x="683319" y="4651899"/>
            <a:ext cx="2799686" cy="78432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>
                <a:solidFill>
                  <a:schemeClr val="bg1"/>
                </a:solidFill>
              </a:rPr>
              <a:t>Pololu</a:t>
            </a:r>
            <a:r>
              <a:rPr lang="en-US" b="1">
                <a:solidFill>
                  <a:schemeClr val="bg1"/>
                </a:solidFill>
              </a:rPr>
              <a:t> 37D</a:t>
            </a:r>
          </a:p>
          <a:p>
            <a:pPr algn="ctr"/>
            <a:r>
              <a:rPr lang="en-US" b="1">
                <a:solidFill>
                  <a:schemeClr val="bg1"/>
                </a:solidFill>
              </a:rPr>
              <a:t>150:1 Metal Gear Motor</a:t>
            </a:r>
          </a:p>
        </p:txBody>
      </p:sp>
    </p:spTree>
    <p:extLst>
      <p:ext uri="{BB962C8B-B14F-4D97-AF65-F5344CB8AC3E}">
        <p14:creationId xmlns:p14="http://schemas.microsoft.com/office/powerpoint/2010/main" val="31405298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33A6F-3930-4D71-28FF-9FB99F5BC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Full Scale Plans - Cable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B018F84-5E44-76C5-0D1B-75A106BB37DC}"/>
              </a:ext>
            </a:extLst>
          </p:cNvPr>
          <p:cNvSpPr/>
          <p:nvPr/>
        </p:nvSpPr>
        <p:spPr>
          <a:xfrm>
            <a:off x="7307290" y="1962577"/>
            <a:ext cx="3144809" cy="153854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>
                <a:solidFill>
                  <a:schemeClr val="bg1"/>
                </a:solidFill>
              </a:rPr>
              <a:t>Required Force</a:t>
            </a:r>
          </a:p>
          <a:p>
            <a:pPr algn="ctr"/>
            <a:r>
              <a:rPr lang="en-US" b="1">
                <a:solidFill>
                  <a:schemeClr val="bg1"/>
                </a:solidFill>
              </a:rPr>
              <a:t>1150lb</a:t>
            </a:r>
          </a:p>
          <a:p>
            <a:pPr algn="ctr"/>
            <a:r>
              <a:rPr lang="en-US" b="1" u="sng">
                <a:solidFill>
                  <a:schemeClr val="bg1"/>
                </a:solidFill>
              </a:rPr>
              <a:t>Cable Max Force </a:t>
            </a:r>
          </a:p>
          <a:p>
            <a:pPr algn="ctr"/>
            <a:r>
              <a:rPr lang="en-US" b="1">
                <a:solidFill>
                  <a:schemeClr val="bg1"/>
                </a:solidFill>
              </a:rPr>
              <a:t>1300lb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93951BF-4C7F-0932-D533-8C0E4087AB28}"/>
              </a:ext>
            </a:extLst>
          </p:cNvPr>
          <p:cNvSpPr/>
          <p:nvPr/>
        </p:nvSpPr>
        <p:spPr>
          <a:xfrm>
            <a:off x="683319" y="4651899"/>
            <a:ext cx="2799686" cy="78432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Ultra Flexible Wire Rope</a:t>
            </a:r>
            <a:br>
              <a:rPr lang="en-US" b="1">
                <a:solidFill>
                  <a:schemeClr val="bg1"/>
                </a:solidFill>
              </a:rPr>
            </a:br>
            <a:r>
              <a:rPr lang="en-US" b="1">
                <a:solidFill>
                  <a:schemeClr val="bg1"/>
                </a:solidFill>
              </a:rPr>
              <a:t>For Lifting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F003F8-4349-2EC6-B1C8-83EC1FB17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19" y="1874766"/>
            <a:ext cx="2555659" cy="26397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F249552-E5C5-FF7B-D8E4-D3A9E007A384}"/>
              </a:ext>
            </a:extLst>
          </p:cNvPr>
          <p:cNvSpPr/>
          <p:nvPr/>
        </p:nvSpPr>
        <p:spPr>
          <a:xfrm>
            <a:off x="1961148" y="4003829"/>
            <a:ext cx="887767" cy="26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chemeClr val="tx1"/>
                </a:solidFill>
              </a:rPr>
              <a:t>¼”</a:t>
            </a:r>
          </a:p>
        </p:txBody>
      </p:sp>
    </p:spTree>
    <p:extLst>
      <p:ext uri="{BB962C8B-B14F-4D97-AF65-F5344CB8AC3E}">
        <p14:creationId xmlns:p14="http://schemas.microsoft.com/office/powerpoint/2010/main" val="11272697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76841-F900-88DD-12FB-9E4823A19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-461851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/>
              <a:t>Joint Angles: no control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1EFB3-4225-2E51-4CD9-B6C3518AE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96" y="1361439"/>
            <a:ext cx="11064644" cy="47024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5504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53C91C-9E19-0CB6-33BB-3FBC919FE0C0}"/>
              </a:ext>
            </a:extLst>
          </p:cNvPr>
          <p:cNvSpPr/>
          <p:nvPr/>
        </p:nvSpPr>
        <p:spPr>
          <a:xfrm>
            <a:off x="971550" y="1409700"/>
            <a:ext cx="9862769" cy="561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CF3A54-6D44-DB08-80B4-147496AAF671}"/>
              </a:ext>
            </a:extLst>
          </p:cNvPr>
          <p:cNvSpPr/>
          <p:nvPr/>
        </p:nvSpPr>
        <p:spPr>
          <a:xfrm>
            <a:off x="10599762" y="-8877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Box trolley with solid fill">
            <a:extLst>
              <a:ext uri="{FF2B5EF4-FFF2-40B4-BE49-F238E27FC236}">
                <a16:creationId xmlns:a16="http://schemas.microsoft.com/office/drawing/2014/main" id="{D49EECEB-CEEB-8275-6105-378F9215F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38400" y="1191108"/>
            <a:ext cx="1160553" cy="1160553"/>
          </a:xfrm>
          <a:prstGeom prst="rect">
            <a:avLst/>
          </a:prstGeom>
        </p:spPr>
      </p:pic>
      <p:pic>
        <p:nvPicPr>
          <p:cNvPr id="17" name="Graphic 16" descr="Illustrator with solid fill">
            <a:extLst>
              <a:ext uri="{FF2B5EF4-FFF2-40B4-BE49-F238E27FC236}">
                <a16:creationId xmlns:a16="http://schemas.microsoft.com/office/drawing/2014/main" id="{B584364D-EA60-F7CD-C8A9-85F8B09623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6359" y="2556537"/>
            <a:ext cx="1164634" cy="1164634"/>
          </a:xfrm>
          <a:prstGeom prst="rect">
            <a:avLst/>
          </a:prstGeom>
        </p:spPr>
      </p:pic>
      <p:pic>
        <p:nvPicPr>
          <p:cNvPr id="18" name="Graphic 17" descr="Clipboard with solid fill">
            <a:extLst>
              <a:ext uri="{FF2B5EF4-FFF2-40B4-BE49-F238E27FC236}">
                <a16:creationId xmlns:a16="http://schemas.microsoft.com/office/drawing/2014/main" id="{37F8A7C4-0D2F-659D-DD29-E32766A8D4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05532" y="3847281"/>
            <a:ext cx="1163770" cy="1163770"/>
          </a:xfrm>
          <a:prstGeom prst="rect">
            <a:avLst/>
          </a:prstGeom>
        </p:spPr>
      </p:pic>
      <p:pic>
        <p:nvPicPr>
          <p:cNvPr id="19" name="Graphic 18" descr="Questions with solid fill">
            <a:extLst>
              <a:ext uri="{FF2B5EF4-FFF2-40B4-BE49-F238E27FC236}">
                <a16:creationId xmlns:a16="http://schemas.microsoft.com/office/drawing/2014/main" id="{DC56DED5-7393-EA5A-81BB-54645FE8E6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99705" y="5117581"/>
            <a:ext cx="1169597" cy="1169597"/>
          </a:xfrm>
          <a:prstGeom prst="rect">
            <a:avLst/>
          </a:prstGeom>
        </p:spPr>
      </p:pic>
      <p:pic>
        <p:nvPicPr>
          <p:cNvPr id="20" name="Graphic 19" descr="Users with solid fill">
            <a:extLst>
              <a:ext uri="{FF2B5EF4-FFF2-40B4-BE49-F238E27FC236}">
                <a16:creationId xmlns:a16="http://schemas.microsoft.com/office/drawing/2014/main" id="{59B89359-5252-D175-823D-CAE1C1E601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34319" y="186562"/>
            <a:ext cx="1169597" cy="116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C31156-6A4F-0720-955F-EB49B4501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687" y="-599892"/>
            <a:ext cx="10058400" cy="1450757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Problem Statement</a:t>
            </a:r>
          </a:p>
        </p:txBody>
      </p:sp>
      <p:sp>
        <p:nvSpPr>
          <p:cNvPr id="5" name="Slide Number Placeholder 16">
            <a:extLst>
              <a:ext uri="{FF2B5EF4-FFF2-40B4-BE49-F238E27FC236}">
                <a16:creationId xmlns:a16="http://schemas.microsoft.com/office/drawing/2014/main" id="{18A90112-2CC6-FA7F-CCF2-1E62DA20C007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6</a:t>
            </a:fld>
            <a:endParaRPr lang="en-US" sz="200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FFEF94E-B722-3BC7-73B7-5B806ED1F2C4}"/>
              </a:ext>
            </a:extLst>
          </p:cNvPr>
          <p:cNvSpPr/>
          <p:nvPr/>
        </p:nvSpPr>
        <p:spPr>
          <a:xfrm>
            <a:off x="370687" y="2764179"/>
            <a:ext cx="9801290" cy="1913983"/>
          </a:xfrm>
          <a:prstGeom prst="roundRect">
            <a:avLst/>
          </a:prstGeom>
          <a:solidFill>
            <a:srgbClr val="84ACB6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>
                <a:solidFill>
                  <a:schemeClr val="bg1"/>
                </a:solidFill>
              </a:rPr>
              <a:t>Transporting heavy furniture up or down one flight of straight stairs is difficult and dangerous.</a:t>
            </a:r>
          </a:p>
          <a:p>
            <a:pPr algn="ctr"/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0196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76841-F900-88DD-12FB-9E4823A19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-461851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/>
              <a:t>Joint Angles: no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6A9FBD-B76F-8764-DFCA-8D52CB922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63" y="1371599"/>
            <a:ext cx="11323473" cy="46709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585691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76E00-6583-B398-8408-79BD13986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Joint Angles: with control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C098AD-CFF0-A566-C0A2-BF26196AD9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6" t="2985" r="7799" b="4691"/>
          <a:stretch/>
        </p:blipFill>
        <p:spPr bwMode="auto">
          <a:xfrm>
            <a:off x="2611092" y="1831561"/>
            <a:ext cx="7900022" cy="440853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021653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6386AB-F33C-1C53-B8F3-3087EFCC6CCF}"/>
              </a:ext>
            </a:extLst>
          </p:cNvPr>
          <p:cNvSpPr/>
          <p:nvPr/>
        </p:nvSpPr>
        <p:spPr>
          <a:xfrm>
            <a:off x="10599762" y="1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List with solid fill">
            <a:extLst>
              <a:ext uri="{FF2B5EF4-FFF2-40B4-BE49-F238E27FC236}">
                <a16:creationId xmlns:a16="http://schemas.microsoft.com/office/drawing/2014/main" id="{81B696C3-815A-C2D4-0B88-AABA92FAE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70444" y="1666222"/>
            <a:ext cx="850865" cy="850865"/>
          </a:xfrm>
          <a:prstGeom prst="rect">
            <a:avLst/>
          </a:prstGeom>
        </p:spPr>
      </p:pic>
      <p:pic>
        <p:nvPicPr>
          <p:cNvPr id="6" name="Graphic 5" descr="Box trolley with solid fill">
            <a:extLst>
              <a:ext uri="{FF2B5EF4-FFF2-40B4-BE49-F238E27FC236}">
                <a16:creationId xmlns:a16="http://schemas.microsoft.com/office/drawing/2014/main" id="{4B7D47F7-7C7C-9463-0525-CDFF6D48DE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70446" y="708822"/>
            <a:ext cx="850865" cy="850865"/>
          </a:xfrm>
          <a:prstGeom prst="rect">
            <a:avLst/>
          </a:prstGeom>
        </p:spPr>
      </p:pic>
      <p:pic>
        <p:nvPicPr>
          <p:cNvPr id="7" name="Graphic 6" descr="Illustrator with solid fill">
            <a:extLst>
              <a:ext uri="{FF2B5EF4-FFF2-40B4-BE49-F238E27FC236}">
                <a16:creationId xmlns:a16="http://schemas.microsoft.com/office/drawing/2014/main" id="{911711F5-8FBB-F47F-544E-9209B98845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70444" y="2561474"/>
            <a:ext cx="850865" cy="850865"/>
          </a:xfrm>
          <a:prstGeom prst="rect">
            <a:avLst/>
          </a:prstGeom>
        </p:spPr>
      </p:pic>
      <p:pic>
        <p:nvPicPr>
          <p:cNvPr id="8" name="Graphic 7" descr="Clipboard with solid fill">
            <a:extLst>
              <a:ext uri="{FF2B5EF4-FFF2-40B4-BE49-F238E27FC236}">
                <a16:creationId xmlns:a16="http://schemas.microsoft.com/office/drawing/2014/main" id="{9F40509A-E95F-7221-85B0-750A542E93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014833" y="3501119"/>
            <a:ext cx="850865" cy="850865"/>
          </a:xfrm>
          <a:prstGeom prst="rect">
            <a:avLst/>
          </a:prstGeom>
        </p:spPr>
      </p:pic>
      <p:pic>
        <p:nvPicPr>
          <p:cNvPr id="9" name="Graphic 8" descr="Checklist with solid fill">
            <a:extLst>
              <a:ext uri="{FF2B5EF4-FFF2-40B4-BE49-F238E27FC236}">
                <a16:creationId xmlns:a16="http://schemas.microsoft.com/office/drawing/2014/main" id="{222C0C10-027F-5990-52B7-778CB80535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97077" y="4469991"/>
            <a:ext cx="850864" cy="850864"/>
          </a:xfrm>
          <a:prstGeom prst="rect">
            <a:avLst/>
          </a:prstGeom>
        </p:spPr>
      </p:pic>
      <p:pic>
        <p:nvPicPr>
          <p:cNvPr id="10" name="Graphic 9" descr="Questions with solid fill">
            <a:extLst>
              <a:ext uri="{FF2B5EF4-FFF2-40B4-BE49-F238E27FC236}">
                <a16:creationId xmlns:a16="http://schemas.microsoft.com/office/drawing/2014/main" id="{85C1F47C-2DAE-8B04-1473-4F5DF89997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970443" y="5459600"/>
            <a:ext cx="850864" cy="850864"/>
          </a:xfrm>
          <a:prstGeom prst="rect">
            <a:avLst/>
          </a:prstGeom>
        </p:spPr>
      </p:pic>
      <p:pic>
        <p:nvPicPr>
          <p:cNvPr id="11" name="Graphic 10" descr="Users with solid fill">
            <a:extLst>
              <a:ext uri="{FF2B5EF4-FFF2-40B4-BE49-F238E27FC236}">
                <a16:creationId xmlns:a16="http://schemas.microsoft.com/office/drawing/2014/main" id="{DAF5D504-D549-32A1-2AD1-6AA04679526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970448" y="0"/>
            <a:ext cx="850865" cy="8508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C17711-46BE-17DF-F8B6-613138147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Non-</a:t>
            </a:r>
            <a:r>
              <a:rPr lang="en-US" err="1"/>
              <a:t>Backdrivability</a:t>
            </a:r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E9FA7C-CD1A-4B6F-9A1E-D460DF3731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281"/>
          <a:stretch/>
        </p:blipFill>
        <p:spPr bwMode="auto">
          <a:xfrm>
            <a:off x="2788760" y="2172369"/>
            <a:ext cx="5715000" cy="1775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E02AB47E-4D81-E462-1BD2-648B01C664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281"/>
          <a:stretch/>
        </p:blipFill>
        <p:spPr bwMode="auto">
          <a:xfrm>
            <a:off x="2788760" y="4403400"/>
            <a:ext cx="5715000" cy="1775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rrow: Left 21">
            <a:extLst>
              <a:ext uri="{FF2B5EF4-FFF2-40B4-BE49-F238E27FC236}">
                <a16:creationId xmlns:a16="http://schemas.microsoft.com/office/drawing/2014/main" id="{2619ACAF-BC8F-9900-77F7-A3FEAF15DA84}"/>
              </a:ext>
            </a:extLst>
          </p:cNvPr>
          <p:cNvSpPr/>
          <p:nvPr/>
        </p:nvSpPr>
        <p:spPr>
          <a:xfrm rot="10800000">
            <a:off x="5759141" y="2612622"/>
            <a:ext cx="3039857" cy="550249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D9C5289-1C45-D78A-454C-A65F7468FC95}"/>
              </a:ext>
            </a:extLst>
          </p:cNvPr>
          <p:cNvSpPr/>
          <p:nvPr/>
        </p:nvSpPr>
        <p:spPr>
          <a:xfrm>
            <a:off x="1227654" y="2330277"/>
            <a:ext cx="1219713" cy="121971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lus Sign 27">
            <a:extLst>
              <a:ext uri="{FF2B5EF4-FFF2-40B4-BE49-F238E27FC236}">
                <a16:creationId xmlns:a16="http://schemas.microsoft.com/office/drawing/2014/main" id="{96DC63B6-E487-F3A9-7691-9FA6CF66402B}"/>
              </a:ext>
            </a:extLst>
          </p:cNvPr>
          <p:cNvSpPr/>
          <p:nvPr/>
        </p:nvSpPr>
        <p:spPr>
          <a:xfrm>
            <a:off x="1344158" y="2469499"/>
            <a:ext cx="994299" cy="994299"/>
          </a:xfrm>
          <a:prstGeom prst="mathPlu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Graphic 32" descr="Line arrow: Counter-clockwise curve with solid fill">
            <a:extLst>
              <a:ext uri="{FF2B5EF4-FFF2-40B4-BE49-F238E27FC236}">
                <a16:creationId xmlns:a16="http://schemas.microsoft.com/office/drawing/2014/main" id="{24120BBC-3922-AD71-D588-10A9D833BE5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8270914">
            <a:off x="945467" y="3076328"/>
            <a:ext cx="914400" cy="914400"/>
          </a:xfrm>
          <a:prstGeom prst="rect">
            <a:avLst/>
          </a:prstGeom>
        </p:spPr>
      </p:pic>
      <p:pic>
        <p:nvPicPr>
          <p:cNvPr id="34" name="Graphic 33" descr="Line arrow: Counter-clockwise curve with solid fill">
            <a:extLst>
              <a:ext uri="{FF2B5EF4-FFF2-40B4-BE49-F238E27FC236}">
                <a16:creationId xmlns:a16="http://schemas.microsoft.com/office/drawing/2014/main" id="{FEF46749-5BF5-54B4-203D-3D41F18734C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9079760">
            <a:off x="1776504" y="1854717"/>
            <a:ext cx="914400" cy="914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4ECBDF3-7138-14AC-490D-748B968CF22D}"/>
              </a:ext>
            </a:extLst>
          </p:cNvPr>
          <p:cNvSpPr/>
          <p:nvPr/>
        </p:nvSpPr>
        <p:spPr>
          <a:xfrm>
            <a:off x="5304692" y="2052252"/>
            <a:ext cx="594804" cy="17757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Left 34">
            <a:extLst>
              <a:ext uri="{FF2B5EF4-FFF2-40B4-BE49-F238E27FC236}">
                <a16:creationId xmlns:a16="http://schemas.microsoft.com/office/drawing/2014/main" id="{9B1C8243-FF91-1103-0029-E40FA63E9DBA}"/>
              </a:ext>
            </a:extLst>
          </p:cNvPr>
          <p:cNvSpPr/>
          <p:nvPr/>
        </p:nvSpPr>
        <p:spPr>
          <a:xfrm rot="10800000">
            <a:off x="4148696" y="4002298"/>
            <a:ext cx="1010920" cy="550249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Left 40">
            <a:extLst>
              <a:ext uri="{FF2B5EF4-FFF2-40B4-BE49-F238E27FC236}">
                <a16:creationId xmlns:a16="http://schemas.microsoft.com/office/drawing/2014/main" id="{B4556E4E-AC78-33FC-B8D6-1FC3CF321280}"/>
              </a:ext>
            </a:extLst>
          </p:cNvPr>
          <p:cNvSpPr/>
          <p:nvPr/>
        </p:nvSpPr>
        <p:spPr>
          <a:xfrm rot="10800000">
            <a:off x="5463902" y="4913792"/>
            <a:ext cx="1687337" cy="550249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537AED-522F-E8B9-6F76-ED8C030098B6}"/>
              </a:ext>
            </a:extLst>
          </p:cNvPr>
          <p:cNvSpPr/>
          <p:nvPr/>
        </p:nvSpPr>
        <p:spPr>
          <a:xfrm>
            <a:off x="5304692" y="4283283"/>
            <a:ext cx="594804" cy="17757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&quot;Not Allowed&quot; Symbol 41">
            <a:extLst>
              <a:ext uri="{FF2B5EF4-FFF2-40B4-BE49-F238E27FC236}">
                <a16:creationId xmlns:a16="http://schemas.microsoft.com/office/drawing/2014/main" id="{BCD0A75D-D5B1-1291-7DC3-930B018DE1AB}"/>
              </a:ext>
            </a:extLst>
          </p:cNvPr>
          <p:cNvSpPr/>
          <p:nvPr/>
        </p:nvSpPr>
        <p:spPr>
          <a:xfrm>
            <a:off x="6058706" y="4828407"/>
            <a:ext cx="685515" cy="685515"/>
          </a:xfrm>
          <a:prstGeom prst="noSmoking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2C4A33B-F8CA-772D-8890-5129324841FF}"/>
              </a:ext>
            </a:extLst>
          </p:cNvPr>
          <p:cNvSpPr/>
          <p:nvPr/>
        </p:nvSpPr>
        <p:spPr>
          <a:xfrm>
            <a:off x="7648575" y="232439"/>
            <a:ext cx="2769356" cy="129139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  <a:p>
            <a:pPr algn="ctr"/>
            <a:r>
              <a:rPr lang="en-US" b="1">
                <a:solidFill>
                  <a:schemeClr val="bg1"/>
                </a:solidFill>
              </a:rPr>
              <a:t>Satisfies Specification:</a:t>
            </a:r>
          </a:p>
          <a:p>
            <a:pPr algn="ctr"/>
            <a:r>
              <a:rPr lang="en-US" b="1">
                <a:solidFill>
                  <a:schemeClr val="bg1"/>
                </a:solidFill>
              </a:rPr>
              <a:t>[3.1.2]</a:t>
            </a:r>
          </a:p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Slide Number Placeholder 16">
            <a:extLst>
              <a:ext uri="{FF2B5EF4-FFF2-40B4-BE49-F238E27FC236}">
                <a16:creationId xmlns:a16="http://schemas.microsoft.com/office/drawing/2014/main" id="{2080336C-5403-AEE3-D97B-4CB3F463E18B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62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8344690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F800697-1066-9664-EFE0-76120DCA3B47}"/>
              </a:ext>
            </a:extLst>
          </p:cNvPr>
          <p:cNvSpPr/>
          <p:nvPr/>
        </p:nvSpPr>
        <p:spPr>
          <a:xfrm>
            <a:off x="8901505" y="4646606"/>
            <a:ext cx="1169597" cy="11695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42A6D-63CB-46D6-5DE0-0F5E254DFE63}"/>
              </a:ext>
            </a:extLst>
          </p:cNvPr>
          <p:cNvSpPr/>
          <p:nvPr/>
        </p:nvSpPr>
        <p:spPr>
          <a:xfrm>
            <a:off x="10599762" y="-8877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Box trolley with solid fill">
            <a:extLst>
              <a:ext uri="{FF2B5EF4-FFF2-40B4-BE49-F238E27FC236}">
                <a16:creationId xmlns:a16="http://schemas.microsoft.com/office/drawing/2014/main" id="{6E91DD2D-B33A-2148-4568-870546946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38400" y="1191108"/>
            <a:ext cx="1160553" cy="1160553"/>
          </a:xfrm>
          <a:prstGeom prst="rect">
            <a:avLst/>
          </a:prstGeom>
        </p:spPr>
      </p:pic>
      <p:pic>
        <p:nvPicPr>
          <p:cNvPr id="4" name="Graphic 3" descr="Illustrator with solid fill">
            <a:extLst>
              <a:ext uri="{FF2B5EF4-FFF2-40B4-BE49-F238E27FC236}">
                <a16:creationId xmlns:a16="http://schemas.microsoft.com/office/drawing/2014/main" id="{5A07DAD3-CBB8-6650-CD8F-262898C5CE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6359" y="2556537"/>
            <a:ext cx="1164634" cy="1164634"/>
          </a:xfrm>
          <a:prstGeom prst="rect">
            <a:avLst/>
          </a:prstGeom>
        </p:spPr>
      </p:pic>
      <p:pic>
        <p:nvPicPr>
          <p:cNvPr id="5" name="Graphic 4" descr="Clipboard with solid fill">
            <a:extLst>
              <a:ext uri="{FF2B5EF4-FFF2-40B4-BE49-F238E27FC236}">
                <a16:creationId xmlns:a16="http://schemas.microsoft.com/office/drawing/2014/main" id="{41EFCDFE-F8CF-1D8C-F6CA-2C736A0730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05532" y="3847281"/>
            <a:ext cx="1163770" cy="1163770"/>
          </a:xfrm>
          <a:prstGeom prst="rect">
            <a:avLst/>
          </a:prstGeom>
        </p:spPr>
      </p:pic>
      <p:pic>
        <p:nvPicPr>
          <p:cNvPr id="8" name="Graphic 7" descr="Questions with solid fill">
            <a:extLst>
              <a:ext uri="{FF2B5EF4-FFF2-40B4-BE49-F238E27FC236}">
                <a16:creationId xmlns:a16="http://schemas.microsoft.com/office/drawing/2014/main" id="{EB63CBD6-4171-3552-01BA-4E9BDF8D65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99705" y="5117581"/>
            <a:ext cx="1169597" cy="1169597"/>
          </a:xfrm>
          <a:prstGeom prst="rect">
            <a:avLst/>
          </a:prstGeom>
        </p:spPr>
      </p:pic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99219611-87EB-DBFD-B33B-DD8B7443B2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34319" y="186562"/>
            <a:ext cx="1169597" cy="1169597"/>
          </a:xfrm>
          <a:prstGeom prst="rect">
            <a:avLst/>
          </a:prstGeom>
        </p:spPr>
      </p:pic>
      <p:pic>
        <p:nvPicPr>
          <p:cNvPr id="1026" name="Picture 2" descr="Tortoise Tuesday: Structure in “Graphic Design is My Passion” – Tortoise">
            <a:extLst>
              <a:ext uri="{FF2B5EF4-FFF2-40B4-BE49-F238E27FC236}">
                <a16:creationId xmlns:a16="http://schemas.microsoft.com/office/drawing/2014/main" id="{A49DF94A-356B-31AD-E7FB-6EC552420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60" y="224512"/>
            <a:ext cx="2469102" cy="125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D40465-EC7D-5D53-D113-37997570071B}"/>
              </a:ext>
            </a:extLst>
          </p:cNvPr>
          <p:cNvSpPr txBox="1"/>
          <p:nvPr/>
        </p:nvSpPr>
        <p:spPr>
          <a:xfrm>
            <a:off x="8345924" y="3192243"/>
            <a:ext cx="20684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Used this slide to create the bar on the right, delete before submission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3D61B2-DE4D-5A10-5556-93B0B5901E53}"/>
              </a:ext>
            </a:extLst>
          </p:cNvPr>
          <p:cNvSpPr txBox="1"/>
          <p:nvPr/>
        </p:nvSpPr>
        <p:spPr>
          <a:xfrm>
            <a:off x="5112429" y="1860927"/>
            <a:ext cx="4323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Final Checks: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Page numbers! We seem to be missing quite a few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AF9878-5FEF-B19D-5310-93B7ADBE9D99}"/>
              </a:ext>
            </a:extLst>
          </p:cNvPr>
          <p:cNvSpPr txBox="1"/>
          <p:nvPr/>
        </p:nvSpPr>
        <p:spPr>
          <a:xfrm>
            <a:off x="3471169" y="498834"/>
            <a:ext cx="4323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Team </a:t>
            </a:r>
            <a:r>
              <a:rPr lang="en-US" sz="2800" err="1"/>
              <a:t>Noteboard</a:t>
            </a:r>
            <a:r>
              <a:rPr lang="en-US" sz="2800"/>
              <a:t>/Graphic Design Corner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CDDED7-3D2C-0338-6264-2C7F4F926832}"/>
              </a:ext>
            </a:extLst>
          </p:cNvPr>
          <p:cNvSpPr txBox="1"/>
          <p:nvPr/>
        </p:nvSpPr>
        <p:spPr>
          <a:xfrm>
            <a:off x="6822163" y="4986183"/>
            <a:ext cx="2068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Size of each icon -&gt;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335B8D-7776-CF12-1AEE-47A0FAF3B80C}"/>
              </a:ext>
            </a:extLst>
          </p:cNvPr>
          <p:cNvSpPr txBox="1"/>
          <p:nvPr/>
        </p:nvSpPr>
        <p:spPr>
          <a:xfrm>
            <a:off x="187318" y="6448877"/>
            <a:ext cx="1766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/>
              <a:t>ATLAS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069153-5955-CB9A-8B98-9A90BACD17A3}"/>
              </a:ext>
            </a:extLst>
          </p:cNvPr>
          <p:cNvSpPr txBox="1"/>
          <p:nvPr/>
        </p:nvSpPr>
        <p:spPr>
          <a:xfrm>
            <a:off x="36397" y="5888160"/>
            <a:ext cx="358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Would we want something like this?</a:t>
            </a:r>
          </a:p>
        </p:txBody>
      </p:sp>
      <p:sp>
        <p:nvSpPr>
          <p:cNvPr id="10" name="Slide Number Placeholder 16">
            <a:extLst>
              <a:ext uri="{FF2B5EF4-FFF2-40B4-BE49-F238E27FC236}">
                <a16:creationId xmlns:a16="http://schemas.microsoft.com/office/drawing/2014/main" id="{07C841D7-89AC-B1BB-CFFE-C51339AD6108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63</a:t>
            </a:fld>
            <a:endParaRPr lang="en-US" sz="20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CC0965-17A9-6764-CB3F-31D808DC5CFD}"/>
              </a:ext>
            </a:extLst>
          </p:cNvPr>
          <p:cNvSpPr/>
          <p:nvPr/>
        </p:nvSpPr>
        <p:spPr>
          <a:xfrm>
            <a:off x="1858133" y="1779264"/>
            <a:ext cx="2704749" cy="24928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4BD2598-8CCF-21EA-904B-BB318F69C53F}"/>
              </a:ext>
            </a:extLst>
          </p:cNvPr>
          <p:cNvCxnSpPr>
            <a:cxnSpLocks/>
          </p:cNvCxnSpPr>
          <p:nvPr/>
        </p:nvCxnSpPr>
        <p:spPr>
          <a:xfrm flipH="1">
            <a:off x="1014491" y="3352738"/>
            <a:ext cx="189587" cy="374044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A03794-5FC2-5783-A357-0AF3398F26B6}"/>
              </a:ext>
            </a:extLst>
          </p:cNvPr>
          <p:cNvCxnSpPr>
            <a:cxnSpLocks/>
          </p:cNvCxnSpPr>
          <p:nvPr/>
        </p:nvCxnSpPr>
        <p:spPr>
          <a:xfrm>
            <a:off x="1014491" y="3736018"/>
            <a:ext cx="309194" cy="11439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401A0F70-08D3-4575-50CE-2577C2814E38}"/>
              </a:ext>
            </a:extLst>
          </p:cNvPr>
          <p:cNvSpPr/>
          <p:nvPr/>
        </p:nvSpPr>
        <p:spPr>
          <a:xfrm flipH="1">
            <a:off x="648235" y="1888365"/>
            <a:ext cx="4137892" cy="2378099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FB18B9-044C-FACA-92C5-2C52734A9033}"/>
              </a:ext>
            </a:extLst>
          </p:cNvPr>
          <p:cNvSpPr/>
          <p:nvPr/>
        </p:nvSpPr>
        <p:spPr>
          <a:xfrm rot="19768255">
            <a:off x="734921" y="2711701"/>
            <a:ext cx="2419928" cy="3369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0F11A8D-9DFB-EBDA-11F4-EBF58CD61383}"/>
              </a:ext>
            </a:extLst>
          </p:cNvPr>
          <p:cNvCxnSpPr>
            <a:cxnSpLocks/>
            <a:stCxn id="22" idx="3"/>
          </p:cNvCxnSpPr>
          <p:nvPr/>
        </p:nvCxnSpPr>
        <p:spPr>
          <a:xfrm flipH="1">
            <a:off x="2809545" y="2265561"/>
            <a:ext cx="177569" cy="39442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BF62C19-D061-6DD9-42CF-7E222F17FF4F}"/>
              </a:ext>
            </a:extLst>
          </p:cNvPr>
          <p:cNvCxnSpPr>
            <a:cxnSpLocks/>
          </p:cNvCxnSpPr>
          <p:nvPr/>
        </p:nvCxnSpPr>
        <p:spPr>
          <a:xfrm>
            <a:off x="2809545" y="2669220"/>
            <a:ext cx="309194" cy="11439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A490EC-F169-CA62-5928-73141DCEBDBF}"/>
              </a:ext>
            </a:extLst>
          </p:cNvPr>
          <p:cNvCxnSpPr>
            <a:cxnSpLocks/>
          </p:cNvCxnSpPr>
          <p:nvPr/>
        </p:nvCxnSpPr>
        <p:spPr>
          <a:xfrm flipH="1">
            <a:off x="790225" y="3471508"/>
            <a:ext cx="189587" cy="374044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A84A65A-ACF9-1A69-BE88-E7016698BD42}"/>
              </a:ext>
            </a:extLst>
          </p:cNvPr>
          <p:cNvCxnSpPr>
            <a:cxnSpLocks/>
          </p:cNvCxnSpPr>
          <p:nvPr/>
        </p:nvCxnSpPr>
        <p:spPr>
          <a:xfrm>
            <a:off x="790225" y="3854788"/>
            <a:ext cx="309194" cy="11439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Picture 2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0A7472D-DBBA-0C82-CCCE-95282BC2F2E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954" y="2785982"/>
            <a:ext cx="244603" cy="24460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75C869F-1193-E444-EA96-3904DB07642A}"/>
              </a:ext>
            </a:extLst>
          </p:cNvPr>
          <p:cNvCxnSpPr>
            <a:stCxn id="22" idx="3"/>
          </p:cNvCxnSpPr>
          <p:nvPr/>
        </p:nvCxnSpPr>
        <p:spPr>
          <a:xfrm>
            <a:off x="2987114" y="2265561"/>
            <a:ext cx="339668" cy="171194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AC9DF23-C554-9C41-929F-B8DCDD89CD26}"/>
              </a:ext>
            </a:extLst>
          </p:cNvPr>
          <p:cNvCxnSpPr>
            <a:cxnSpLocks/>
          </p:cNvCxnSpPr>
          <p:nvPr/>
        </p:nvCxnSpPr>
        <p:spPr>
          <a:xfrm flipV="1">
            <a:off x="3314216" y="2277954"/>
            <a:ext cx="418401" cy="146408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B08D459-587A-6161-2751-7A3199635523}"/>
              </a:ext>
            </a:extLst>
          </p:cNvPr>
          <p:cNvSpPr txBox="1"/>
          <p:nvPr/>
        </p:nvSpPr>
        <p:spPr>
          <a:xfrm>
            <a:off x="1878106" y="4461940"/>
            <a:ext cx="218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Simplified Diagram</a:t>
            </a:r>
          </a:p>
        </p:txBody>
      </p:sp>
    </p:spTree>
    <p:extLst>
      <p:ext uri="{BB962C8B-B14F-4D97-AF65-F5344CB8AC3E}">
        <p14:creationId xmlns:p14="http://schemas.microsoft.com/office/powerpoint/2010/main" val="5141510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542A6D-63CB-46D6-5DE0-0F5E254DFE63}"/>
              </a:ext>
            </a:extLst>
          </p:cNvPr>
          <p:cNvSpPr/>
          <p:nvPr/>
        </p:nvSpPr>
        <p:spPr>
          <a:xfrm>
            <a:off x="10599762" y="-8877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Box trolley with solid fill">
            <a:extLst>
              <a:ext uri="{FF2B5EF4-FFF2-40B4-BE49-F238E27FC236}">
                <a16:creationId xmlns:a16="http://schemas.microsoft.com/office/drawing/2014/main" id="{6E91DD2D-B33A-2148-4568-870546946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38400" y="1191108"/>
            <a:ext cx="1160553" cy="1160553"/>
          </a:xfrm>
          <a:prstGeom prst="rect">
            <a:avLst/>
          </a:prstGeom>
        </p:spPr>
      </p:pic>
      <p:pic>
        <p:nvPicPr>
          <p:cNvPr id="4" name="Graphic 3" descr="Illustrator with solid fill">
            <a:extLst>
              <a:ext uri="{FF2B5EF4-FFF2-40B4-BE49-F238E27FC236}">
                <a16:creationId xmlns:a16="http://schemas.microsoft.com/office/drawing/2014/main" id="{5A07DAD3-CBB8-6650-CD8F-262898C5CE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6359" y="2556537"/>
            <a:ext cx="1164634" cy="1164634"/>
          </a:xfrm>
          <a:prstGeom prst="rect">
            <a:avLst/>
          </a:prstGeom>
        </p:spPr>
      </p:pic>
      <p:pic>
        <p:nvPicPr>
          <p:cNvPr id="5" name="Graphic 4" descr="Clipboard with solid fill">
            <a:extLst>
              <a:ext uri="{FF2B5EF4-FFF2-40B4-BE49-F238E27FC236}">
                <a16:creationId xmlns:a16="http://schemas.microsoft.com/office/drawing/2014/main" id="{41EFCDFE-F8CF-1D8C-F6CA-2C736A0730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05532" y="3847281"/>
            <a:ext cx="1163770" cy="1163770"/>
          </a:xfrm>
          <a:prstGeom prst="rect">
            <a:avLst/>
          </a:prstGeom>
        </p:spPr>
      </p:pic>
      <p:pic>
        <p:nvPicPr>
          <p:cNvPr id="8" name="Graphic 7" descr="Questions with solid fill">
            <a:extLst>
              <a:ext uri="{FF2B5EF4-FFF2-40B4-BE49-F238E27FC236}">
                <a16:creationId xmlns:a16="http://schemas.microsoft.com/office/drawing/2014/main" id="{EB63CBD6-4171-3552-01BA-4E9BDF8D65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99705" y="5117581"/>
            <a:ext cx="1169597" cy="1169597"/>
          </a:xfrm>
          <a:prstGeom prst="rect">
            <a:avLst/>
          </a:prstGeom>
        </p:spPr>
      </p:pic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99219611-87EB-DBFD-B33B-DD8B7443B2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34319" y="186562"/>
            <a:ext cx="1169597" cy="1169597"/>
          </a:xfrm>
          <a:prstGeom prst="rect">
            <a:avLst/>
          </a:prstGeom>
        </p:spPr>
      </p:pic>
      <p:pic>
        <p:nvPicPr>
          <p:cNvPr id="1026" name="Picture 2" descr="Tortoise Tuesday: Structure in “Graphic Design is My Passion” – Tortoise">
            <a:extLst>
              <a:ext uri="{FF2B5EF4-FFF2-40B4-BE49-F238E27FC236}">
                <a16:creationId xmlns:a16="http://schemas.microsoft.com/office/drawing/2014/main" id="{A49DF94A-356B-31AD-E7FB-6EC552420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60" y="224512"/>
            <a:ext cx="2469102" cy="125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1AF9878-5FEF-B19D-5310-93B7ADBE9D99}"/>
              </a:ext>
            </a:extLst>
          </p:cNvPr>
          <p:cNvSpPr txBox="1"/>
          <p:nvPr/>
        </p:nvSpPr>
        <p:spPr>
          <a:xfrm>
            <a:off x="3471169" y="498834"/>
            <a:ext cx="4323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Team </a:t>
            </a:r>
            <a:r>
              <a:rPr lang="en-US" sz="2800" err="1"/>
              <a:t>Noteboard</a:t>
            </a:r>
            <a:r>
              <a:rPr lang="en-US" sz="2800"/>
              <a:t>/Graphic Design Korner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335B8D-7776-CF12-1AEE-47A0FAF3B80C}"/>
              </a:ext>
            </a:extLst>
          </p:cNvPr>
          <p:cNvSpPr txBox="1"/>
          <p:nvPr/>
        </p:nvSpPr>
        <p:spPr>
          <a:xfrm>
            <a:off x="187318" y="6448877"/>
            <a:ext cx="1766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/>
              <a:t>ATLAS</a:t>
            </a:r>
          </a:p>
        </p:txBody>
      </p:sp>
      <p:sp>
        <p:nvSpPr>
          <p:cNvPr id="10" name="Slide Number Placeholder 16">
            <a:extLst>
              <a:ext uri="{FF2B5EF4-FFF2-40B4-BE49-F238E27FC236}">
                <a16:creationId xmlns:a16="http://schemas.microsoft.com/office/drawing/2014/main" id="{07C841D7-89AC-B1BB-CFFE-C51339AD6108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64</a:t>
            </a:fld>
            <a:endParaRPr lang="en-US" sz="20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CC0965-17A9-6764-CB3F-31D808DC5CFD}"/>
              </a:ext>
            </a:extLst>
          </p:cNvPr>
          <p:cNvSpPr/>
          <p:nvPr/>
        </p:nvSpPr>
        <p:spPr>
          <a:xfrm>
            <a:off x="1853170" y="1754987"/>
            <a:ext cx="2704749" cy="24928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2836DEB-4F21-BC2A-2C00-33DEC58FB6A0}"/>
              </a:ext>
            </a:extLst>
          </p:cNvPr>
          <p:cNvSpPr/>
          <p:nvPr/>
        </p:nvSpPr>
        <p:spPr>
          <a:xfrm>
            <a:off x="661559" y="2626235"/>
            <a:ext cx="818173" cy="81817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6000">
                <a:solidFill>
                  <a:schemeClr val="accent3"/>
                </a:solidFill>
              </a:rPr>
              <a:t>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7A45EBE-2CF7-0790-C4E4-FDA86E5EBCB9}"/>
              </a:ext>
            </a:extLst>
          </p:cNvPr>
          <p:cNvSpPr/>
          <p:nvPr/>
        </p:nvSpPr>
        <p:spPr>
          <a:xfrm>
            <a:off x="1793813" y="2626235"/>
            <a:ext cx="818173" cy="81817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6000">
                <a:solidFill>
                  <a:schemeClr val="accent3"/>
                </a:solidFill>
              </a:rPr>
              <a:t>B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4EABB95-820D-DC66-A2F3-0079AC58FBE0}"/>
              </a:ext>
            </a:extLst>
          </p:cNvPr>
          <p:cNvSpPr/>
          <p:nvPr/>
        </p:nvSpPr>
        <p:spPr>
          <a:xfrm>
            <a:off x="2926067" y="2640006"/>
            <a:ext cx="818173" cy="81817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6000">
                <a:solidFill>
                  <a:schemeClr val="accent3"/>
                </a:solidFill>
              </a:rPr>
              <a:t>X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7210DDF-DF45-36DF-C6E6-6222EBB052B6}"/>
              </a:ext>
            </a:extLst>
          </p:cNvPr>
          <p:cNvSpPr/>
          <p:nvPr/>
        </p:nvSpPr>
        <p:spPr>
          <a:xfrm>
            <a:off x="4053827" y="2610827"/>
            <a:ext cx="818173" cy="81817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6000">
                <a:solidFill>
                  <a:schemeClr val="accent3"/>
                </a:solidFill>
              </a:rPr>
              <a:t>Y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FA48A77-2433-C75E-9A58-1DB7D7993025}"/>
              </a:ext>
            </a:extLst>
          </p:cNvPr>
          <p:cNvSpPr/>
          <p:nvPr/>
        </p:nvSpPr>
        <p:spPr>
          <a:xfrm>
            <a:off x="535583" y="4282933"/>
            <a:ext cx="1349777" cy="1349777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lus Sign 16">
            <a:extLst>
              <a:ext uri="{FF2B5EF4-FFF2-40B4-BE49-F238E27FC236}">
                <a16:creationId xmlns:a16="http://schemas.microsoft.com/office/drawing/2014/main" id="{33878A91-E557-95EB-D0C4-51D566390FA2}"/>
              </a:ext>
            </a:extLst>
          </p:cNvPr>
          <p:cNvSpPr/>
          <p:nvPr/>
        </p:nvSpPr>
        <p:spPr>
          <a:xfrm>
            <a:off x="460755" y="4208105"/>
            <a:ext cx="1499431" cy="1499431"/>
          </a:xfrm>
          <a:prstGeom prst="mathPlus">
            <a:avLst/>
          </a:prstGeom>
          <a:solidFill>
            <a:schemeClr val="accent3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5102456-7385-5BE7-8C60-C68FD8964C1C}"/>
              </a:ext>
            </a:extLst>
          </p:cNvPr>
          <p:cNvSpPr/>
          <p:nvPr/>
        </p:nvSpPr>
        <p:spPr>
          <a:xfrm>
            <a:off x="1485944" y="4871812"/>
            <a:ext cx="172015" cy="17201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12719AD-6956-8F37-9164-D92EF4E55216}"/>
              </a:ext>
            </a:extLst>
          </p:cNvPr>
          <p:cNvSpPr/>
          <p:nvPr/>
        </p:nvSpPr>
        <p:spPr>
          <a:xfrm>
            <a:off x="2334572" y="4282933"/>
            <a:ext cx="1349777" cy="1349777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lus Sign 22">
            <a:extLst>
              <a:ext uri="{FF2B5EF4-FFF2-40B4-BE49-F238E27FC236}">
                <a16:creationId xmlns:a16="http://schemas.microsoft.com/office/drawing/2014/main" id="{D3DCC6EA-B4FC-D490-DBFB-F1829FA63322}"/>
              </a:ext>
            </a:extLst>
          </p:cNvPr>
          <p:cNvSpPr/>
          <p:nvPr/>
        </p:nvSpPr>
        <p:spPr>
          <a:xfrm>
            <a:off x="2259744" y="4208105"/>
            <a:ext cx="1499431" cy="1499431"/>
          </a:xfrm>
          <a:prstGeom prst="mathPlus">
            <a:avLst/>
          </a:prstGeom>
          <a:solidFill>
            <a:schemeClr val="accent3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611433B-EAF4-7B2D-D479-2400DA3D2768}"/>
              </a:ext>
            </a:extLst>
          </p:cNvPr>
          <p:cNvSpPr/>
          <p:nvPr/>
        </p:nvSpPr>
        <p:spPr>
          <a:xfrm>
            <a:off x="3284933" y="4871812"/>
            <a:ext cx="172015" cy="17201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EDFEF6F-4906-13DB-3FB4-EF93F23D713C}"/>
              </a:ext>
            </a:extLst>
          </p:cNvPr>
          <p:cNvSpPr/>
          <p:nvPr/>
        </p:nvSpPr>
        <p:spPr>
          <a:xfrm>
            <a:off x="4128655" y="4282933"/>
            <a:ext cx="1349777" cy="1349777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lus Sign 19">
            <a:extLst>
              <a:ext uri="{FF2B5EF4-FFF2-40B4-BE49-F238E27FC236}">
                <a16:creationId xmlns:a16="http://schemas.microsoft.com/office/drawing/2014/main" id="{6D47643D-86A0-B590-F9FC-A2F924A5B500}"/>
              </a:ext>
            </a:extLst>
          </p:cNvPr>
          <p:cNvSpPr/>
          <p:nvPr/>
        </p:nvSpPr>
        <p:spPr>
          <a:xfrm>
            <a:off x="4053827" y="4208105"/>
            <a:ext cx="1499431" cy="1499431"/>
          </a:xfrm>
          <a:prstGeom prst="mathPlus">
            <a:avLst/>
          </a:prstGeom>
          <a:solidFill>
            <a:schemeClr val="accent3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E760236-196A-CE12-7458-8D9DF722C9BD}"/>
              </a:ext>
            </a:extLst>
          </p:cNvPr>
          <p:cNvSpPr/>
          <p:nvPr/>
        </p:nvSpPr>
        <p:spPr>
          <a:xfrm>
            <a:off x="5079016" y="4871812"/>
            <a:ext cx="172015" cy="17201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A27F1C2E-6166-E5C0-130B-24C95097C526}"/>
              </a:ext>
            </a:extLst>
          </p:cNvPr>
          <p:cNvSpPr/>
          <p:nvPr/>
        </p:nvSpPr>
        <p:spPr>
          <a:xfrm>
            <a:off x="7484915" y="4208105"/>
            <a:ext cx="1241031" cy="1171763"/>
          </a:xfrm>
          <a:prstGeom prst="arc">
            <a:avLst>
              <a:gd name="adj1" fmla="val 3548518"/>
              <a:gd name="adj2" fmla="val 0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CA9931-FF74-7738-785F-B1126B407105}"/>
              </a:ext>
            </a:extLst>
          </p:cNvPr>
          <p:cNvSpPr txBox="1"/>
          <p:nvPr/>
        </p:nvSpPr>
        <p:spPr>
          <a:xfrm>
            <a:off x="3052763" y="3287196"/>
            <a:ext cx="6105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2.6477955</a:t>
            </a:r>
          </a:p>
        </p:txBody>
      </p:sp>
    </p:spTree>
    <p:extLst>
      <p:ext uri="{BB962C8B-B14F-4D97-AF65-F5344CB8AC3E}">
        <p14:creationId xmlns:p14="http://schemas.microsoft.com/office/powerpoint/2010/main" val="2236449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5E50420-46C5-D585-A431-E33E2E22FB01}"/>
              </a:ext>
            </a:extLst>
          </p:cNvPr>
          <p:cNvSpPr/>
          <p:nvPr/>
        </p:nvSpPr>
        <p:spPr>
          <a:xfrm>
            <a:off x="10599762" y="-8877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Box trolley with solid fill">
            <a:extLst>
              <a:ext uri="{FF2B5EF4-FFF2-40B4-BE49-F238E27FC236}">
                <a16:creationId xmlns:a16="http://schemas.microsoft.com/office/drawing/2014/main" id="{96B7F9E2-9762-D27F-822F-04ED4AA4F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38400" y="1191108"/>
            <a:ext cx="1160553" cy="1160553"/>
          </a:xfrm>
          <a:prstGeom prst="rect">
            <a:avLst/>
          </a:prstGeom>
        </p:spPr>
      </p:pic>
      <p:pic>
        <p:nvPicPr>
          <p:cNvPr id="14" name="Graphic 13" descr="Illustrator with solid fill">
            <a:extLst>
              <a:ext uri="{FF2B5EF4-FFF2-40B4-BE49-F238E27FC236}">
                <a16:creationId xmlns:a16="http://schemas.microsoft.com/office/drawing/2014/main" id="{DA58E6DE-6A49-D5F3-9F29-478CFBD434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6359" y="2556537"/>
            <a:ext cx="1164634" cy="1164634"/>
          </a:xfrm>
          <a:prstGeom prst="rect">
            <a:avLst/>
          </a:prstGeom>
        </p:spPr>
      </p:pic>
      <p:pic>
        <p:nvPicPr>
          <p:cNvPr id="15" name="Graphic 14" descr="Clipboard with solid fill">
            <a:extLst>
              <a:ext uri="{FF2B5EF4-FFF2-40B4-BE49-F238E27FC236}">
                <a16:creationId xmlns:a16="http://schemas.microsoft.com/office/drawing/2014/main" id="{531D3A33-DC84-3424-01E7-304FC77776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05532" y="3847281"/>
            <a:ext cx="1163770" cy="1163770"/>
          </a:xfrm>
          <a:prstGeom prst="rect">
            <a:avLst/>
          </a:prstGeom>
        </p:spPr>
      </p:pic>
      <p:pic>
        <p:nvPicPr>
          <p:cNvPr id="16" name="Graphic 15" descr="Questions with solid fill">
            <a:extLst>
              <a:ext uri="{FF2B5EF4-FFF2-40B4-BE49-F238E27FC236}">
                <a16:creationId xmlns:a16="http://schemas.microsoft.com/office/drawing/2014/main" id="{A8A759AD-D211-4CC1-7E34-B9206EE72E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99705" y="5117581"/>
            <a:ext cx="1169597" cy="1169597"/>
          </a:xfrm>
          <a:prstGeom prst="rect">
            <a:avLst/>
          </a:prstGeom>
        </p:spPr>
      </p:pic>
      <p:pic>
        <p:nvPicPr>
          <p:cNvPr id="17" name="Graphic 16" descr="Users with solid fill">
            <a:extLst>
              <a:ext uri="{FF2B5EF4-FFF2-40B4-BE49-F238E27FC236}">
                <a16:creationId xmlns:a16="http://schemas.microsoft.com/office/drawing/2014/main" id="{8F6AEA7C-1C16-F947-A6A4-F4EA2E5561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34319" y="186562"/>
            <a:ext cx="1169597" cy="116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D8B9C7-37BE-7238-3602-28EDE63AE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</a:t>
            </a:r>
            <a:br>
              <a:rPr lang="en-US"/>
            </a:br>
            <a:r>
              <a:rPr lang="en-US"/>
              <a:t>Overview</a:t>
            </a:r>
          </a:p>
        </p:txBody>
      </p:sp>
      <p:sp>
        <p:nvSpPr>
          <p:cNvPr id="3" name="Slide Number Placeholder 16">
            <a:extLst>
              <a:ext uri="{FF2B5EF4-FFF2-40B4-BE49-F238E27FC236}">
                <a16:creationId xmlns:a16="http://schemas.microsoft.com/office/drawing/2014/main" id="{F9863220-DE19-953F-BB0B-EEC94C86347F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7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271745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A49D051-5A1E-4755-F80C-39122A8C368C}"/>
              </a:ext>
            </a:extLst>
          </p:cNvPr>
          <p:cNvSpPr/>
          <p:nvPr/>
        </p:nvSpPr>
        <p:spPr>
          <a:xfrm>
            <a:off x="971550" y="1409700"/>
            <a:ext cx="9862769" cy="561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EB99D7-6789-42A1-3693-DF8621DE4C20}"/>
              </a:ext>
            </a:extLst>
          </p:cNvPr>
          <p:cNvSpPr/>
          <p:nvPr/>
        </p:nvSpPr>
        <p:spPr>
          <a:xfrm>
            <a:off x="10599762" y="-8877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 descr="Box trolley with solid fill">
            <a:extLst>
              <a:ext uri="{FF2B5EF4-FFF2-40B4-BE49-F238E27FC236}">
                <a16:creationId xmlns:a16="http://schemas.microsoft.com/office/drawing/2014/main" id="{C1830FE0-1BCA-C901-13FB-DA211C03E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38400" y="1191108"/>
            <a:ext cx="1160553" cy="1160553"/>
          </a:xfrm>
          <a:prstGeom prst="rect">
            <a:avLst/>
          </a:prstGeom>
        </p:spPr>
      </p:pic>
      <p:pic>
        <p:nvPicPr>
          <p:cNvPr id="22" name="Graphic 21" descr="Illustrator with solid fill">
            <a:extLst>
              <a:ext uri="{FF2B5EF4-FFF2-40B4-BE49-F238E27FC236}">
                <a16:creationId xmlns:a16="http://schemas.microsoft.com/office/drawing/2014/main" id="{6C74B950-E2B8-0D6D-4040-9D23E3723C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6359" y="2556537"/>
            <a:ext cx="1164634" cy="1164634"/>
          </a:xfrm>
          <a:prstGeom prst="rect">
            <a:avLst/>
          </a:prstGeom>
        </p:spPr>
      </p:pic>
      <p:pic>
        <p:nvPicPr>
          <p:cNvPr id="26" name="Graphic 25" descr="Clipboard with solid fill">
            <a:extLst>
              <a:ext uri="{FF2B5EF4-FFF2-40B4-BE49-F238E27FC236}">
                <a16:creationId xmlns:a16="http://schemas.microsoft.com/office/drawing/2014/main" id="{925655B1-BC4A-2841-4DAC-AAC93C4A09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05532" y="3847281"/>
            <a:ext cx="1163770" cy="1163770"/>
          </a:xfrm>
          <a:prstGeom prst="rect">
            <a:avLst/>
          </a:prstGeom>
        </p:spPr>
      </p:pic>
      <p:pic>
        <p:nvPicPr>
          <p:cNvPr id="27" name="Graphic 26" descr="Questions with solid fill">
            <a:extLst>
              <a:ext uri="{FF2B5EF4-FFF2-40B4-BE49-F238E27FC236}">
                <a16:creationId xmlns:a16="http://schemas.microsoft.com/office/drawing/2014/main" id="{594E3F21-F194-54CD-9158-BF189BC5D4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99705" y="5117581"/>
            <a:ext cx="1169597" cy="1169597"/>
          </a:xfrm>
          <a:prstGeom prst="rect">
            <a:avLst/>
          </a:prstGeom>
        </p:spPr>
      </p:pic>
      <p:pic>
        <p:nvPicPr>
          <p:cNvPr id="28" name="Graphic 27" descr="Users with solid fill">
            <a:extLst>
              <a:ext uri="{FF2B5EF4-FFF2-40B4-BE49-F238E27FC236}">
                <a16:creationId xmlns:a16="http://schemas.microsoft.com/office/drawing/2014/main" id="{44183D15-66A5-DD81-E184-101C8C4994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34319" y="186562"/>
            <a:ext cx="1169597" cy="116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C17711-46BE-17DF-F8B6-613138147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02" y="-647346"/>
            <a:ext cx="10058400" cy="1450757"/>
          </a:xfrm>
        </p:spPr>
        <p:txBody>
          <a:bodyPr/>
          <a:lstStyle/>
          <a:p>
            <a:r>
              <a:rPr lang="en-US"/>
              <a:t>ATLAS Moving System</a:t>
            </a:r>
          </a:p>
        </p:txBody>
      </p:sp>
      <p:pic>
        <p:nvPicPr>
          <p:cNvPr id="14" name="Picture 13" descr="A 3d model of a bed&#10;&#10;Description automatically generated">
            <a:extLst>
              <a:ext uri="{FF2B5EF4-FFF2-40B4-BE49-F238E27FC236}">
                <a16:creationId xmlns:a16="http://schemas.microsoft.com/office/drawing/2014/main" id="{D877234D-19E2-E6E2-9F17-3468F5C50A5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37"/>
          <a:stretch/>
        </p:blipFill>
        <p:spPr bwMode="auto">
          <a:xfrm>
            <a:off x="556697" y="1162166"/>
            <a:ext cx="9158803" cy="47844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94A1BC9-5D78-4F62-336E-4C750C289AA6}"/>
              </a:ext>
            </a:extLst>
          </p:cNvPr>
          <p:cNvSpPr/>
          <p:nvPr/>
        </p:nvSpPr>
        <p:spPr>
          <a:xfrm>
            <a:off x="114566" y="1680622"/>
            <a:ext cx="1518082" cy="86113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Motor Block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2E48BFB-EE42-2F83-E18F-238D8B700EEE}"/>
              </a:ext>
            </a:extLst>
          </p:cNvPr>
          <p:cNvCxnSpPr>
            <a:cxnSpLocks/>
          </p:cNvCxnSpPr>
          <p:nvPr/>
        </p:nvCxnSpPr>
        <p:spPr>
          <a:xfrm flipH="1">
            <a:off x="5417843" y="2697985"/>
            <a:ext cx="3221706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2627AE2-0D86-7AC7-C22D-318815479C6B}"/>
              </a:ext>
            </a:extLst>
          </p:cNvPr>
          <p:cNvSpPr/>
          <p:nvPr/>
        </p:nvSpPr>
        <p:spPr>
          <a:xfrm>
            <a:off x="8639549" y="2267418"/>
            <a:ext cx="1518082" cy="86113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Main Chassis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138761B-A775-ADCD-3E7C-524C652125A8}"/>
              </a:ext>
            </a:extLst>
          </p:cNvPr>
          <p:cNvCxnSpPr>
            <a:cxnSpLocks/>
          </p:cNvCxnSpPr>
          <p:nvPr/>
        </p:nvCxnSpPr>
        <p:spPr>
          <a:xfrm>
            <a:off x="755065" y="3995221"/>
            <a:ext cx="3221706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860EE06-DCE8-00D6-D0A0-C379B9E5C180}"/>
              </a:ext>
            </a:extLst>
          </p:cNvPr>
          <p:cNvSpPr/>
          <p:nvPr/>
        </p:nvSpPr>
        <p:spPr>
          <a:xfrm>
            <a:off x="326302" y="3564654"/>
            <a:ext cx="1518082" cy="86113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Leg Assembly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F2EDF0E-1B69-06B2-0023-8C79B7BC7949}"/>
              </a:ext>
            </a:extLst>
          </p:cNvPr>
          <p:cNvSpPr/>
          <p:nvPr/>
        </p:nvSpPr>
        <p:spPr>
          <a:xfrm>
            <a:off x="7230215" y="401465"/>
            <a:ext cx="2831089" cy="1012221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CORE DESIGN PRINCIPLE:</a:t>
            </a:r>
          </a:p>
          <a:p>
            <a:pPr algn="ctr"/>
            <a:r>
              <a:rPr lang="en-US" b="1">
                <a:solidFill>
                  <a:schemeClr val="bg1"/>
                </a:solidFill>
              </a:rPr>
              <a:t>Locked Configuration on Power Loss</a:t>
            </a:r>
          </a:p>
        </p:txBody>
      </p:sp>
      <p:sp>
        <p:nvSpPr>
          <p:cNvPr id="3" name="Slide Number Placeholder 16">
            <a:extLst>
              <a:ext uri="{FF2B5EF4-FFF2-40B4-BE49-F238E27FC236}">
                <a16:creationId xmlns:a16="http://schemas.microsoft.com/office/drawing/2014/main" id="{0B0006B3-206A-9478-DA3A-A22EDE568572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8</a:t>
            </a:fld>
            <a:endParaRPr lang="en-US" sz="20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8D33ABC-204A-FB53-4735-D21E2D8B87AB}"/>
              </a:ext>
            </a:extLst>
          </p:cNvPr>
          <p:cNvSpPr/>
          <p:nvPr/>
        </p:nvSpPr>
        <p:spPr>
          <a:xfrm>
            <a:off x="3235325" y="2971800"/>
            <a:ext cx="2063750" cy="741330"/>
          </a:xfrm>
          <a:custGeom>
            <a:avLst/>
            <a:gdLst>
              <a:gd name="connsiteX0" fmla="*/ 30103 w 1693333"/>
              <a:gd name="connsiteY0" fmla="*/ 195674 h 632178"/>
              <a:gd name="connsiteX1" fmla="*/ 1693333 w 1693333"/>
              <a:gd name="connsiteY1" fmla="*/ 632178 h 632178"/>
              <a:gd name="connsiteX2" fmla="*/ 1678281 w 1693333"/>
              <a:gd name="connsiteY2" fmla="*/ 425215 h 632178"/>
              <a:gd name="connsiteX3" fmla="*/ 0 w 1693333"/>
              <a:gd name="connsiteY3" fmla="*/ 0 h 632178"/>
              <a:gd name="connsiteX4" fmla="*/ 30103 w 1693333"/>
              <a:gd name="connsiteY4" fmla="*/ 195674 h 632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333" h="632178">
                <a:moveTo>
                  <a:pt x="30103" y="195674"/>
                </a:moveTo>
                <a:lnTo>
                  <a:pt x="1693333" y="632178"/>
                </a:lnTo>
                <a:lnTo>
                  <a:pt x="1678281" y="425215"/>
                </a:lnTo>
                <a:lnTo>
                  <a:pt x="0" y="0"/>
                </a:lnTo>
                <a:lnTo>
                  <a:pt x="30103" y="195674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09FA841-CBBA-F62E-C9D2-7CCE25408E88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632648" y="2111189"/>
            <a:ext cx="2351695" cy="1176438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94E8F8B-D93B-7070-898A-CD3BBB7AB95E}"/>
              </a:ext>
            </a:extLst>
          </p:cNvPr>
          <p:cNvSpPr/>
          <p:nvPr/>
        </p:nvSpPr>
        <p:spPr>
          <a:xfrm>
            <a:off x="4208016" y="5659383"/>
            <a:ext cx="2218133" cy="430567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Full ATLAS System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22C185D-B4E1-0B15-6219-3AED666BA9BC}"/>
              </a:ext>
            </a:extLst>
          </p:cNvPr>
          <p:cNvSpPr/>
          <p:nvPr/>
        </p:nvSpPr>
        <p:spPr>
          <a:xfrm>
            <a:off x="8394700" y="5695834"/>
            <a:ext cx="2028263" cy="500451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Built to ¼ scale</a:t>
            </a:r>
          </a:p>
        </p:txBody>
      </p:sp>
    </p:spTree>
    <p:extLst>
      <p:ext uri="{BB962C8B-B14F-4D97-AF65-F5344CB8AC3E}">
        <p14:creationId xmlns:p14="http://schemas.microsoft.com/office/powerpoint/2010/main" val="2531370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65FBAA3-A53C-C3E4-71CF-3915490C01E4}"/>
              </a:ext>
            </a:extLst>
          </p:cNvPr>
          <p:cNvSpPr/>
          <p:nvPr/>
        </p:nvSpPr>
        <p:spPr>
          <a:xfrm>
            <a:off x="971550" y="1409700"/>
            <a:ext cx="9862769" cy="561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DFE5F8-32B0-2C65-CC52-CC05AA6DB935}"/>
              </a:ext>
            </a:extLst>
          </p:cNvPr>
          <p:cNvSpPr/>
          <p:nvPr/>
        </p:nvSpPr>
        <p:spPr>
          <a:xfrm>
            <a:off x="10599762" y="-8877"/>
            <a:ext cx="1592238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 descr="Box trolley with solid fill">
            <a:extLst>
              <a:ext uri="{FF2B5EF4-FFF2-40B4-BE49-F238E27FC236}">
                <a16:creationId xmlns:a16="http://schemas.microsoft.com/office/drawing/2014/main" id="{198C8AE9-7144-50DA-5099-FF6EDD94F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38400" y="1191108"/>
            <a:ext cx="1160553" cy="1160553"/>
          </a:xfrm>
          <a:prstGeom prst="rect">
            <a:avLst/>
          </a:prstGeom>
        </p:spPr>
      </p:pic>
      <p:pic>
        <p:nvPicPr>
          <p:cNvPr id="21" name="Graphic 20" descr="Illustrator with solid fill">
            <a:extLst>
              <a:ext uri="{FF2B5EF4-FFF2-40B4-BE49-F238E27FC236}">
                <a16:creationId xmlns:a16="http://schemas.microsoft.com/office/drawing/2014/main" id="{76E394C8-C0EF-603A-52D8-C6A3A087A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6359" y="2556537"/>
            <a:ext cx="1164634" cy="1164634"/>
          </a:xfrm>
          <a:prstGeom prst="rect">
            <a:avLst/>
          </a:prstGeom>
        </p:spPr>
      </p:pic>
      <p:pic>
        <p:nvPicPr>
          <p:cNvPr id="22" name="Graphic 21" descr="Clipboard with solid fill">
            <a:extLst>
              <a:ext uri="{FF2B5EF4-FFF2-40B4-BE49-F238E27FC236}">
                <a16:creationId xmlns:a16="http://schemas.microsoft.com/office/drawing/2014/main" id="{9D5BD50A-CE2D-69F7-D3EE-A8C597C2FA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05532" y="3847281"/>
            <a:ext cx="1163770" cy="1163770"/>
          </a:xfrm>
          <a:prstGeom prst="rect">
            <a:avLst/>
          </a:prstGeom>
        </p:spPr>
      </p:pic>
      <p:pic>
        <p:nvPicPr>
          <p:cNvPr id="23" name="Graphic 22" descr="Questions with solid fill">
            <a:extLst>
              <a:ext uri="{FF2B5EF4-FFF2-40B4-BE49-F238E27FC236}">
                <a16:creationId xmlns:a16="http://schemas.microsoft.com/office/drawing/2014/main" id="{126040D9-2491-B703-98CE-DC99A5CE80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99705" y="5117581"/>
            <a:ext cx="1169597" cy="1169597"/>
          </a:xfrm>
          <a:prstGeom prst="rect">
            <a:avLst/>
          </a:prstGeom>
        </p:spPr>
      </p:pic>
      <p:pic>
        <p:nvPicPr>
          <p:cNvPr id="25" name="Graphic 24" descr="Users with solid fill">
            <a:extLst>
              <a:ext uri="{FF2B5EF4-FFF2-40B4-BE49-F238E27FC236}">
                <a16:creationId xmlns:a16="http://schemas.microsoft.com/office/drawing/2014/main" id="{3C455770-2C1C-6ABD-48ED-3F45F7AAEB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34319" y="186562"/>
            <a:ext cx="1169597" cy="116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C17711-46BE-17DF-F8B6-613138147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785" y="-611284"/>
            <a:ext cx="10058400" cy="1450757"/>
          </a:xfrm>
        </p:spPr>
        <p:txBody>
          <a:bodyPr/>
          <a:lstStyle/>
          <a:p>
            <a:r>
              <a:rPr lang="en-US"/>
              <a:t>Remote Control System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C1C0730-FEC7-C494-C9DB-F746B36B3AB4}"/>
              </a:ext>
            </a:extLst>
          </p:cNvPr>
          <p:cNvSpPr/>
          <p:nvPr/>
        </p:nvSpPr>
        <p:spPr>
          <a:xfrm>
            <a:off x="8155709" y="232439"/>
            <a:ext cx="2262222" cy="129139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  <a:p>
            <a:pPr algn="ctr"/>
            <a:r>
              <a:rPr lang="en-US" b="1">
                <a:solidFill>
                  <a:schemeClr val="bg1"/>
                </a:solidFill>
              </a:rPr>
              <a:t>Satisfies Specification:</a:t>
            </a:r>
          </a:p>
          <a:p>
            <a:pPr algn="ctr"/>
            <a:r>
              <a:rPr lang="en-US" b="1">
                <a:solidFill>
                  <a:schemeClr val="bg1"/>
                </a:solidFill>
              </a:rPr>
              <a:t>[3.1.1]</a:t>
            </a:r>
          </a:p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2" name="Slide Number Placeholder 16">
            <a:extLst>
              <a:ext uri="{FF2B5EF4-FFF2-40B4-BE49-F238E27FC236}">
                <a16:creationId xmlns:a16="http://schemas.microsoft.com/office/drawing/2014/main" id="{3F851A31-2039-83AF-5C56-C27930B2565A}"/>
              </a:ext>
            </a:extLst>
          </p:cNvPr>
          <p:cNvSpPr txBox="1">
            <a:spLocks/>
          </p:cNvSpPr>
          <p:nvPr/>
        </p:nvSpPr>
        <p:spPr>
          <a:xfrm>
            <a:off x="1083431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A137D-053C-4660-AC89-A645AAB95318}" type="slidenum">
              <a:rPr lang="en-US" sz="2000" smtClean="0"/>
              <a:pPr/>
              <a:t>9</a:t>
            </a:fld>
            <a:endParaRPr lang="en-US" sz="2000"/>
          </a:p>
        </p:txBody>
      </p:sp>
      <p:pic>
        <p:nvPicPr>
          <p:cNvPr id="15" name="Graphic 14" descr="Laptop with solid fill">
            <a:extLst>
              <a:ext uri="{FF2B5EF4-FFF2-40B4-BE49-F238E27FC236}">
                <a16:creationId xmlns:a16="http://schemas.microsoft.com/office/drawing/2014/main" id="{0BBD6541-12B4-899C-CF9B-64D8B48620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8916" y="1145487"/>
            <a:ext cx="2743200" cy="2743200"/>
          </a:xfrm>
          <a:prstGeom prst="rect">
            <a:avLst/>
          </a:prstGeom>
        </p:spPr>
      </p:pic>
      <p:pic>
        <p:nvPicPr>
          <p:cNvPr id="19" name="Graphic 18" descr="Wi-Fi outline">
            <a:extLst>
              <a:ext uri="{FF2B5EF4-FFF2-40B4-BE49-F238E27FC236}">
                <a16:creationId xmlns:a16="http://schemas.microsoft.com/office/drawing/2014/main" id="{50244228-4D98-C150-84AA-5F672244BD1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400000">
            <a:off x="3908440" y="1914128"/>
            <a:ext cx="2820194" cy="282019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E8EBDE4-1B16-6CED-A936-C9836ADA2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0" t="24000" r="22295" b="25400"/>
          <a:stretch/>
        </p:blipFill>
        <p:spPr bwMode="auto">
          <a:xfrm>
            <a:off x="1491007" y="1939657"/>
            <a:ext cx="924344" cy="86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DC5854E-5616-5D99-A823-E6513420485B}"/>
              </a:ext>
            </a:extLst>
          </p:cNvPr>
          <p:cNvSpPr/>
          <p:nvPr/>
        </p:nvSpPr>
        <p:spPr>
          <a:xfrm>
            <a:off x="4324720" y="5712513"/>
            <a:ext cx="1987633" cy="430567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Connects via Wi-Fi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D166D3-7824-7CF1-2257-FFD765E300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8" t="18122" r="29074" b="22353"/>
          <a:stretch/>
        </p:blipFill>
        <p:spPr bwMode="auto">
          <a:xfrm>
            <a:off x="573482" y="3257550"/>
            <a:ext cx="2708278" cy="245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3F81D03-9E14-2E0B-698C-D8F7EA25C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307" y="1575911"/>
            <a:ext cx="3706177" cy="370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1E89B87-3AA5-FDD6-A875-457D23165121}"/>
              </a:ext>
            </a:extLst>
          </p:cNvPr>
          <p:cNvSpPr/>
          <p:nvPr/>
        </p:nvSpPr>
        <p:spPr>
          <a:xfrm>
            <a:off x="7462241" y="5448299"/>
            <a:ext cx="1987633" cy="694781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Arduino</a:t>
            </a:r>
          </a:p>
          <a:p>
            <a:pPr algn="ctr"/>
            <a:r>
              <a:rPr lang="en-US" b="1">
                <a:solidFill>
                  <a:schemeClr val="bg1"/>
                </a:solidFill>
              </a:rPr>
              <a:t>Connect RP2040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336A03F-B87D-CE49-16C8-A455CAEF4416}"/>
              </a:ext>
            </a:extLst>
          </p:cNvPr>
          <p:cNvSpPr/>
          <p:nvPr/>
        </p:nvSpPr>
        <p:spPr>
          <a:xfrm>
            <a:off x="818554" y="5774668"/>
            <a:ext cx="2218133" cy="430567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Logitech Controller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8DF67FF-39DC-0F20-E9CD-8E6D542BE113}"/>
              </a:ext>
            </a:extLst>
          </p:cNvPr>
          <p:cNvSpPr/>
          <p:nvPr/>
        </p:nvSpPr>
        <p:spPr>
          <a:xfrm>
            <a:off x="935548" y="1003157"/>
            <a:ext cx="2218133" cy="430567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Laptop With ROS</a:t>
            </a:r>
          </a:p>
        </p:txBody>
      </p:sp>
    </p:spTree>
    <p:extLst>
      <p:ext uri="{BB962C8B-B14F-4D97-AF65-F5344CB8AC3E}">
        <p14:creationId xmlns:p14="http://schemas.microsoft.com/office/powerpoint/2010/main" val="2925764050"/>
      </p:ext>
    </p:extLst>
  </p:cSld>
  <p:clrMapOvr>
    <a:masterClrMapping/>
  </p:clrMapOvr>
</p:sld>
</file>

<file path=ppt/theme/theme1.xml><?xml version="1.0" encoding="utf-8"?>
<a:theme xmlns:a="http://schemas.openxmlformats.org/drawingml/2006/main" name="capstone_theme1">
  <a:themeElements>
    <a:clrScheme name="Custom 3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DEE2EB"/>
      </a:accent1>
      <a:accent2>
        <a:srgbClr val="A2C4C9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apstone_theme1" id="{8A7B5C3C-AED7-4660-A96C-9F9CB8B206E5}" vid="{35B72367-E410-46BA-AAC8-B927493006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EDFBC8355819247AF6A4F705EB168AD" ma:contentTypeVersion="11" ma:contentTypeDescription="Create a new document." ma:contentTypeScope="" ma:versionID="fe0dfedd9ea4433b4eed4b56e1dc9b29">
  <xsd:schema xmlns:xsd="http://www.w3.org/2001/XMLSchema" xmlns:xs="http://www.w3.org/2001/XMLSchema" xmlns:p="http://schemas.microsoft.com/office/2006/metadata/properties" xmlns:ns2="5b95d91b-c99a-4941-9513-76b88626be3d" xmlns:ns3="b8618d93-c323-4b5f-ba26-bb127dd11f62" targetNamespace="http://schemas.microsoft.com/office/2006/metadata/properties" ma:root="true" ma:fieldsID="2f82d21a334b4f7c3c32ffa5380747c7" ns2:_="" ns3:_="">
    <xsd:import namespace="5b95d91b-c99a-4941-9513-76b88626be3d"/>
    <xsd:import namespace="b8618d93-c323-4b5f-ba26-bb127dd11f6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95d91b-c99a-4941-9513-76b88626be3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a4ee6b6e-1dad-49a7-85d1-bf6bd711290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618d93-c323-4b5f-ba26-bb127dd11f62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38d58c96-d69d-436b-a137-5ee6bc1a94aa}" ma:internalName="TaxCatchAll" ma:showField="CatchAllData" ma:web="b8618d93-c323-4b5f-ba26-bb127dd11f6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b95d91b-c99a-4941-9513-76b88626be3d">
      <Terms xmlns="http://schemas.microsoft.com/office/infopath/2007/PartnerControls"/>
    </lcf76f155ced4ddcb4097134ff3c332f>
    <TaxCatchAll xmlns="b8618d93-c323-4b5f-ba26-bb127dd11f62" xsi:nil="true"/>
  </documentManagement>
</p:properties>
</file>

<file path=customXml/itemProps1.xml><?xml version="1.0" encoding="utf-8"?>
<ds:datastoreItem xmlns:ds="http://schemas.openxmlformats.org/officeDocument/2006/customXml" ds:itemID="{863E5C08-C493-462E-96DE-23EF3AAA4A8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7667998-ED53-4E04-8E2F-FD10B1893511}">
  <ds:schemaRefs>
    <ds:schemaRef ds:uri="5b95d91b-c99a-4941-9513-76b88626be3d"/>
    <ds:schemaRef ds:uri="b8618d93-c323-4b5f-ba26-bb127dd11f6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49BC429-16A5-4074-A555-C8DCA0355CBF}">
  <ds:schemaRefs>
    <ds:schemaRef ds:uri="http://purl.org/dc/elements/1.1/"/>
    <ds:schemaRef ds:uri="http://schemas.openxmlformats.org/package/2006/metadata/core-properties"/>
    <ds:schemaRef ds:uri="5b95d91b-c99a-4941-9513-76b88626be3d"/>
    <ds:schemaRef ds:uri="http://schemas.microsoft.com/office/2006/documentManagement/types"/>
    <ds:schemaRef ds:uri="http://schemas.microsoft.com/office/2006/metadata/properties"/>
    <ds:schemaRef ds:uri="http://purl.org/dc/dcmitype/"/>
    <ds:schemaRef ds:uri="b8618d93-c323-4b5f-ba26-bb127dd11f62"/>
    <ds:schemaRef ds:uri="http://purl.org/dc/terms/"/>
    <ds:schemaRef ds:uri="http://www.w3.org/XML/1998/namespace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capstone_theme1</Template>
  <TotalTime>0</TotalTime>
  <Words>2531</Words>
  <Application>Microsoft Macintosh PowerPoint</Application>
  <PresentationFormat>Widescreen</PresentationFormat>
  <Paragraphs>830</Paragraphs>
  <Slides>64</Slides>
  <Notes>51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Arial</vt:lpstr>
      <vt:lpstr>Calibri</vt:lpstr>
      <vt:lpstr>Calibri Light</vt:lpstr>
      <vt:lpstr>Cambria Math</vt:lpstr>
      <vt:lpstr>Segoe UI</vt:lpstr>
      <vt:lpstr>Times New Roman</vt:lpstr>
      <vt:lpstr>capstone_theme1</vt:lpstr>
      <vt:lpstr>ATLAS PROJECT PRELIMINARY DESIGN</vt:lpstr>
      <vt:lpstr>Agenda</vt:lpstr>
      <vt:lpstr>Meet the Team</vt:lpstr>
      <vt:lpstr>The Problem</vt:lpstr>
      <vt:lpstr>Workplace Injury     [1]</vt:lpstr>
      <vt:lpstr>Problem Statement</vt:lpstr>
      <vt:lpstr>Design  Overview</vt:lpstr>
      <vt:lpstr>ATLAS Moving System</vt:lpstr>
      <vt:lpstr>Remote Control System</vt:lpstr>
      <vt:lpstr>PowerPoint Presentation</vt:lpstr>
      <vt:lpstr>PowerPoint Presentation</vt:lpstr>
      <vt:lpstr>PowerPoint Presentation</vt:lpstr>
      <vt:lpstr>PowerPoint Presentation</vt:lpstr>
      <vt:lpstr>Walk Cycle - Approach</vt:lpstr>
      <vt:lpstr>Walk Cycle – First Step</vt:lpstr>
      <vt:lpstr>Walk Cycle – Second Step</vt:lpstr>
      <vt:lpstr>Walk Cycle – Back Feet Reach Stairs</vt:lpstr>
      <vt:lpstr>Walk Cycle – Back Foot Takes Step</vt:lpstr>
      <vt:lpstr>Walk Cycle – All Feet Climbing</vt:lpstr>
      <vt:lpstr>Walk Cycle – Front Feet Reach Top</vt:lpstr>
      <vt:lpstr>Walk Cycle – Cycle Complete</vt:lpstr>
      <vt:lpstr>Proof of Stability</vt:lpstr>
      <vt:lpstr>Motor Block – Overview</vt:lpstr>
      <vt:lpstr>Motor Block – Screw Plate</vt:lpstr>
      <vt:lpstr>Motor Block – Cable Routing Mockup</vt:lpstr>
      <vt:lpstr>Motor Block – Pulley System</vt:lpstr>
      <vt:lpstr>Leg Assembly - Overview</vt:lpstr>
      <vt:lpstr>Leg Assembly – Pulley Configuration</vt:lpstr>
      <vt:lpstr>Structural Analysis - Leg</vt:lpstr>
      <vt:lpstr>Structural Analysis - Cable</vt:lpstr>
      <vt:lpstr>Main Chassis - Overview</vt:lpstr>
      <vt:lpstr>Main Chassis - Sizing</vt:lpstr>
      <vt:lpstr>Main Chassis - Weight</vt:lpstr>
      <vt:lpstr>Main Chassis - Brackets</vt:lpstr>
      <vt:lpstr>Structural Analysis - Brackets</vt:lpstr>
      <vt:lpstr>Electronics</vt:lpstr>
      <vt:lpstr>Electrical Schematic</vt:lpstr>
      <vt:lpstr>Battery</vt:lpstr>
      <vt:lpstr>Robot Flowchart</vt:lpstr>
      <vt:lpstr>Robot Flowchart: Emergency Stop</vt:lpstr>
      <vt:lpstr>Robot Flowchart - Start</vt:lpstr>
      <vt:lpstr>Robot Flowchart – Climbing</vt:lpstr>
      <vt:lpstr>Robot Flowchart - End</vt:lpstr>
      <vt:lpstr>Project  Management</vt:lpstr>
      <vt:lpstr>Components</vt:lpstr>
      <vt:lpstr>Budget</vt:lpstr>
      <vt:lpstr>Gantt Chart for Next Semester</vt:lpstr>
      <vt:lpstr>Gantt Chart for Next Semester</vt:lpstr>
      <vt:lpstr>Thank You</vt:lpstr>
      <vt:lpstr>References</vt:lpstr>
      <vt:lpstr>Inverse Kinematics Diagram</vt:lpstr>
      <vt:lpstr>Planar Two Link IK solution</vt:lpstr>
      <vt:lpstr>Components</vt:lpstr>
      <vt:lpstr>Holding Torque of Wheels</vt:lpstr>
      <vt:lpstr>Climbing Speed</vt:lpstr>
      <vt:lpstr>Stair Dimensions</vt:lpstr>
      <vt:lpstr>Full Scale Plans - Motor</vt:lpstr>
      <vt:lpstr>Full Scale Plans - Cable</vt:lpstr>
      <vt:lpstr>Joint Angles: no control</vt:lpstr>
      <vt:lpstr>Joint Angles: no control</vt:lpstr>
      <vt:lpstr>Joint Angles: with control</vt:lpstr>
      <vt:lpstr>Non-Backdrivability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Reinert, Alexander G.</dc:creator>
  <cp:lastModifiedBy>Adelman, Ian C.</cp:lastModifiedBy>
  <cp:revision>1</cp:revision>
  <cp:lastPrinted>2023-10-09T06:37:41Z</cp:lastPrinted>
  <dcterms:created xsi:type="dcterms:W3CDTF">2023-09-11T01:49:48Z</dcterms:created>
  <dcterms:modified xsi:type="dcterms:W3CDTF">2023-12-09T02:30:55Z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0x0101005EDFBC8355819247AF6A4F705EB168AD</vt:lpwstr>
  </property>
  <property fmtid="{D5CDD505-2E9C-101B-9397-08002B2CF9AE}" pid="3" name="MediaServiceImageTags">
    <vt:lpwstr/>
  </property>
</Properties>
</file>